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54"/>
  </p:notesMasterIdLst>
  <p:sldIdLst>
    <p:sldId id="256" r:id="rId2"/>
    <p:sldId id="348" r:id="rId3"/>
    <p:sldId id="350" r:id="rId4"/>
    <p:sldId id="349" r:id="rId5"/>
    <p:sldId id="408" r:id="rId6"/>
    <p:sldId id="352" r:id="rId7"/>
    <p:sldId id="353" r:id="rId8"/>
    <p:sldId id="409" r:id="rId9"/>
    <p:sldId id="410" r:id="rId10"/>
    <p:sldId id="480" r:id="rId11"/>
    <p:sldId id="469" r:id="rId12"/>
    <p:sldId id="411" r:id="rId13"/>
    <p:sldId id="451" r:id="rId14"/>
    <p:sldId id="452" r:id="rId15"/>
    <p:sldId id="453" r:id="rId16"/>
    <p:sldId id="470" r:id="rId17"/>
    <p:sldId id="412" r:id="rId18"/>
    <p:sldId id="413" r:id="rId19"/>
    <p:sldId id="432" r:id="rId20"/>
    <p:sldId id="433" r:id="rId21"/>
    <p:sldId id="471" r:id="rId22"/>
    <p:sldId id="438" r:id="rId23"/>
    <p:sldId id="422" r:id="rId24"/>
    <p:sldId id="440" r:id="rId25"/>
    <p:sldId id="442" r:id="rId26"/>
    <p:sldId id="472" r:id="rId27"/>
    <p:sldId id="429" r:id="rId28"/>
    <p:sldId id="414" r:id="rId29"/>
    <p:sldId id="417" r:id="rId30"/>
    <p:sldId id="431" r:id="rId31"/>
    <p:sldId id="473" r:id="rId32"/>
    <p:sldId id="481" r:id="rId33"/>
    <p:sldId id="454" r:id="rId34"/>
    <p:sldId id="455" r:id="rId35"/>
    <p:sldId id="456" r:id="rId36"/>
    <p:sldId id="457" r:id="rId37"/>
    <p:sldId id="458" r:id="rId38"/>
    <p:sldId id="474" r:id="rId39"/>
    <p:sldId id="479" r:id="rId40"/>
    <p:sldId id="482" r:id="rId41"/>
    <p:sldId id="459" r:id="rId42"/>
    <p:sldId id="460" r:id="rId43"/>
    <p:sldId id="475" r:id="rId44"/>
    <p:sldId id="461" r:id="rId45"/>
    <p:sldId id="450" r:id="rId46"/>
    <p:sldId id="483" r:id="rId47"/>
    <p:sldId id="464" r:id="rId48"/>
    <p:sldId id="465" r:id="rId49"/>
    <p:sldId id="466" r:id="rId50"/>
    <p:sldId id="468" r:id="rId51"/>
    <p:sldId id="467" r:id="rId52"/>
    <p:sldId id="476" r:id="rId5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32F"/>
    <a:srgbClr val="233545"/>
    <a:srgbClr val="DF9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04" autoAdjust="0"/>
  </p:normalViewPr>
  <p:slideViewPr>
    <p:cSldViewPr>
      <p:cViewPr>
        <p:scale>
          <a:sx n="90" d="100"/>
          <a:sy n="90" d="100"/>
        </p:scale>
        <p:origin x="4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2.3.2016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7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0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F6A7-8C65-4756-B38D-3CEB74740CB5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1B01-C9BC-4CC1-A4B0-8663F351E1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2B5E-4027-4474-BBE5-BD58EE1D3878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3290-EC3F-4E6E-8800-F3AEC3D39C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8993-3399-46F6-BE58-B6C3883804F3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B399-C5E5-457C-BB9C-150B81602A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bg>
      <p:bgPr>
        <a:solidFill>
          <a:srgbClr val="233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1695-024D-457F-B038-3B0C32289A13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0" y="6497960"/>
            <a:ext cx="1383432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DB7-747B-493C-8632-2FFDF74C82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055-3E0D-465E-9766-E3CCA63CA013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EF97-F872-429B-BB04-2D2B331023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F25B-8C92-4933-B398-FAAA68239186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6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4CA-7601-46C2-BA65-9E4C20441C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2391-1553-46C5-8960-A86CBC6AAEC1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65E7-C422-4C00-8EDF-BF6590229A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C153-13A9-43C7-B778-D6C7B40E2A55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3C8E-DBA6-4580-AFCE-04AE143E88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8374-1195-4630-B4EA-18010AC632FA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7B26-287D-4E86-A2B0-EFBCC2564C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F214-2795-44B8-8FCB-CE25F1C924BE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8CF-88E8-49D1-8CCE-DBDBB54A2A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E753-EF2D-45AD-BB84-18D64DF8691E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330-467A-43A6-AB64-ACCCDCD8B3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DE892-149B-4733-B130-4866E2E1482D}" type="datetime1">
              <a:rPr lang="sr-Latn-CS" smtClean="0"/>
              <a:pPr>
                <a:defRPr/>
              </a:pPr>
              <a:t>2.3.2016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C3021-28A5-43CA-B3B6-37A6F82E86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62" r:id="rId11"/>
    <p:sldLayoutId id="2147483763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3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creativecommons.org/choose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5400" dirty="0" smtClean="0"/>
              <a:t>Web preglednik</a:t>
            </a:r>
            <a:endParaRPr lang="hr-HR" sz="5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4" y="5517232"/>
            <a:ext cx="204387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DZ – web preglednik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175852" cy="4071937"/>
          </a:xfrm>
        </p:spPr>
        <p:txBody>
          <a:bodyPr/>
          <a:lstStyle/>
          <a:p>
            <a:pPr algn="just"/>
            <a:r>
              <a:rPr lang="hr-HR" dirty="0" smtClean="0"/>
              <a:t>Na sustavu </a:t>
            </a:r>
            <a:r>
              <a:rPr lang="hr-HR" dirty="0" err="1" smtClean="0"/>
              <a:t>Loomen</a:t>
            </a:r>
            <a:r>
              <a:rPr lang="hr-HR" dirty="0" smtClean="0"/>
              <a:t> nalazi se Word datoteka </a:t>
            </a:r>
            <a:br>
              <a:rPr lang="hr-HR" dirty="0" smtClean="0"/>
            </a:br>
            <a:r>
              <a:rPr lang="hr-HR" b="1" i="1" dirty="0" smtClean="0">
                <a:solidFill>
                  <a:srgbClr val="F5B32F"/>
                </a:solidFill>
              </a:rPr>
              <a:t>DZ-Web </a:t>
            </a:r>
            <a:r>
              <a:rPr lang="hr-HR" b="1" i="1" dirty="0">
                <a:solidFill>
                  <a:srgbClr val="F5B32F"/>
                </a:solidFill>
              </a:rPr>
              <a:t>preglednik</a:t>
            </a:r>
            <a:r>
              <a:rPr lang="hr-HR" dirty="0" smtClean="0"/>
              <a:t> sa </a:t>
            </a:r>
            <a:r>
              <a:rPr lang="hr-HR" b="1" i="1" dirty="0">
                <a:solidFill>
                  <a:srgbClr val="F5B32F"/>
                </a:solidFill>
              </a:rPr>
              <a:t>10</a:t>
            </a:r>
            <a:r>
              <a:rPr lang="hr-HR" dirty="0" smtClean="0"/>
              <a:t> stranica. Datoteku treba preuzeti na svoje računalo, a potom u nju zabilježiti ono što se bude tražilo tijekom ove vježbe.</a:t>
            </a:r>
          </a:p>
          <a:p>
            <a:pPr algn="just"/>
            <a:r>
              <a:rPr lang="hr-HR" dirty="0" smtClean="0"/>
              <a:t>Po završetku vježbe, datoteku treba predati na sustav </a:t>
            </a:r>
            <a:r>
              <a:rPr lang="hr-HR" dirty="0" err="1" smtClean="0"/>
              <a:t>Loomen</a:t>
            </a:r>
            <a:r>
              <a:rPr lang="hr-HR" dirty="0" smtClean="0"/>
              <a:t> (naziv zadaće: </a:t>
            </a:r>
            <a:r>
              <a:rPr lang="hr-HR" b="1" i="1" dirty="0">
                <a:solidFill>
                  <a:srgbClr val="F5B32F"/>
                </a:solidFill>
              </a:rPr>
              <a:t>DZ-Web preglednik</a:t>
            </a:r>
            <a:r>
              <a:rPr lang="hr-HR" dirty="0" smtClean="0"/>
              <a:t>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67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Web preglednICI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175852" cy="4071937"/>
          </a:xfrm>
        </p:spPr>
        <p:txBody>
          <a:bodyPr/>
          <a:lstStyle/>
          <a:p>
            <a:pPr algn="just"/>
            <a:r>
              <a:rPr lang="hr-HR" spc="-80" dirty="0"/>
              <a:t>Pokrenuti </a:t>
            </a:r>
            <a:r>
              <a:rPr lang="hr-HR" spc="-80" dirty="0" smtClean="0"/>
              <a:t>Web preglednike: </a:t>
            </a:r>
            <a:r>
              <a:rPr lang="hr-HR" b="1" i="1" spc="-80" dirty="0" err="1">
                <a:solidFill>
                  <a:srgbClr val="F5B32F"/>
                </a:solidFill>
              </a:rPr>
              <a:t>Google</a:t>
            </a:r>
            <a:r>
              <a:rPr lang="hr-HR" b="1" i="1" spc="-80" dirty="0">
                <a:solidFill>
                  <a:srgbClr val="F5B32F"/>
                </a:solidFill>
              </a:rPr>
              <a:t> </a:t>
            </a:r>
            <a:r>
              <a:rPr lang="hr-HR" b="1" i="1" spc="-80" dirty="0" err="1">
                <a:solidFill>
                  <a:srgbClr val="F5B32F"/>
                </a:solidFill>
              </a:rPr>
              <a:t>Chrome</a:t>
            </a:r>
            <a:r>
              <a:rPr lang="hr-HR" b="1" i="1" spc="-80" dirty="0">
                <a:solidFill>
                  <a:srgbClr val="F5B32F"/>
                </a:solidFill>
              </a:rPr>
              <a:t> </a:t>
            </a:r>
            <a:r>
              <a:rPr lang="hr-HR" spc="-80" dirty="0"/>
              <a:t>i </a:t>
            </a:r>
            <a:r>
              <a:rPr lang="hr-HR" b="1" i="1" spc="-80" dirty="0" err="1">
                <a:solidFill>
                  <a:srgbClr val="F5B32F"/>
                </a:solidFill>
              </a:rPr>
              <a:t>Mozilla</a:t>
            </a:r>
            <a:r>
              <a:rPr lang="hr-HR" b="1" i="1" spc="-80" dirty="0">
                <a:solidFill>
                  <a:srgbClr val="F5B32F"/>
                </a:solidFill>
              </a:rPr>
              <a:t> </a:t>
            </a:r>
            <a:r>
              <a:rPr lang="hr-HR" b="1" i="1" spc="-80" dirty="0" err="1">
                <a:solidFill>
                  <a:srgbClr val="F5B32F"/>
                </a:solidFill>
              </a:rPr>
              <a:t>Firefox</a:t>
            </a:r>
            <a:r>
              <a:rPr lang="hr-HR" spc="-80" dirty="0"/>
              <a:t>. </a:t>
            </a:r>
            <a:r>
              <a:rPr lang="hr-HR" spc="-80" dirty="0" smtClean="0"/>
              <a:t>Zaslonske slike oba preglednika zalijepiti na </a:t>
            </a:r>
            <a:r>
              <a:rPr lang="hr-HR" b="1" i="1" spc="-80" dirty="0">
                <a:solidFill>
                  <a:srgbClr val="F5B32F"/>
                </a:solidFill>
              </a:rPr>
              <a:t>stranicu 1</a:t>
            </a:r>
            <a:r>
              <a:rPr lang="hr-HR" spc="-80" dirty="0" smtClean="0"/>
              <a:t> datoteke </a:t>
            </a:r>
            <a:r>
              <a:rPr lang="hr-HR" b="1" i="1" spc="-80" dirty="0">
                <a:solidFill>
                  <a:srgbClr val="F5B32F"/>
                </a:solidFill>
              </a:rPr>
              <a:t>DZ-Web preglednik</a:t>
            </a:r>
            <a:r>
              <a:rPr lang="hr-HR" spc="-80" dirty="0"/>
              <a:t>.</a:t>
            </a:r>
            <a:endParaRPr lang="hr-HR" spc="-80" dirty="0" smtClean="0"/>
          </a:p>
          <a:p>
            <a:pPr algn="just"/>
            <a:r>
              <a:rPr lang="hr-HR" dirty="0" smtClean="0"/>
              <a:t>Usporediti </a:t>
            </a:r>
            <a:r>
              <a:rPr lang="hr-HR" b="1" i="1" dirty="0">
                <a:solidFill>
                  <a:srgbClr val="F5B32F"/>
                </a:solidFill>
              </a:rPr>
              <a:t>dijelove prozora </a:t>
            </a:r>
            <a:r>
              <a:rPr lang="hr-HR" dirty="0"/>
              <a:t>oba preglednika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Otvoriti web stranicu </a:t>
            </a:r>
            <a:r>
              <a:rPr lang="hr-HR" b="1" i="1" dirty="0" err="1">
                <a:solidFill>
                  <a:srgbClr val="F5B32F"/>
                </a:solidFill>
              </a:rPr>
              <a:t>skole.hr</a:t>
            </a:r>
            <a:endParaRPr lang="hr-HR" b="1" i="1" dirty="0">
              <a:solidFill>
                <a:srgbClr val="F5B32F"/>
              </a:solidFill>
            </a:endParaRPr>
          </a:p>
          <a:p>
            <a:pPr algn="just"/>
            <a:r>
              <a:rPr lang="hr-HR" dirty="0" smtClean="0"/>
              <a:t>Uočiti </a:t>
            </a:r>
            <a:r>
              <a:rPr lang="hr-HR" b="1" i="1" dirty="0">
                <a:solidFill>
                  <a:srgbClr val="F5B32F"/>
                </a:solidFill>
              </a:rPr>
              <a:t>poveznice</a:t>
            </a:r>
            <a:r>
              <a:rPr lang="hr-HR" dirty="0" smtClean="0"/>
              <a:t> na stranici. Pogledati na koje </a:t>
            </a:r>
            <a:r>
              <a:rPr lang="hr-HR" b="1" i="1" dirty="0">
                <a:solidFill>
                  <a:srgbClr val="F5B32F"/>
                </a:solidFill>
              </a:rPr>
              <a:t>web adrese</a:t>
            </a:r>
            <a:r>
              <a:rPr lang="hr-HR" dirty="0" smtClean="0"/>
              <a:t> neke od poveznica vode. Na </a:t>
            </a:r>
            <a:r>
              <a:rPr lang="hr-HR" b="1" i="1" dirty="0">
                <a:solidFill>
                  <a:srgbClr val="F5B32F"/>
                </a:solidFill>
              </a:rPr>
              <a:t>stranicu 2</a:t>
            </a:r>
            <a:r>
              <a:rPr lang="hr-HR" dirty="0" smtClean="0"/>
              <a:t> zabilježiti nekoliko takvih web adresa.</a:t>
            </a:r>
            <a:endParaRPr lang="hr-HR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5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053414" cy="4525962"/>
          </a:xfrm>
        </p:spPr>
        <p:txBody>
          <a:bodyPr/>
          <a:lstStyle/>
          <a:p>
            <a:pPr algn="just"/>
            <a:r>
              <a:rPr lang="hr-HR" dirty="0" smtClean="0"/>
              <a:t>Za prekid </a:t>
            </a:r>
            <a:r>
              <a:rPr lang="hr-HR" dirty="0" err="1" smtClean="0"/>
              <a:t>učitanja</a:t>
            </a:r>
            <a:r>
              <a:rPr lang="hr-HR" dirty="0" smtClean="0"/>
              <a:t> stranice: gumb </a:t>
            </a:r>
            <a:r>
              <a:rPr lang="hr-HR" b="1" dirty="0" smtClean="0"/>
              <a:t>Zaustavi</a:t>
            </a:r>
            <a:r>
              <a:rPr lang="hr-HR" dirty="0" smtClean="0"/>
              <a:t>.</a:t>
            </a:r>
          </a:p>
          <a:p>
            <a:pPr algn="just"/>
            <a:r>
              <a:rPr lang="hr-HR" b="1" dirty="0" smtClean="0"/>
              <a:t>Ponovno </a:t>
            </a:r>
            <a:r>
              <a:rPr lang="hr-HR" b="1" dirty="0" err="1" smtClean="0"/>
              <a:t>učitanje</a:t>
            </a:r>
            <a:r>
              <a:rPr lang="hr-HR" b="1" dirty="0" smtClean="0"/>
              <a:t> </a:t>
            </a:r>
            <a:r>
              <a:rPr lang="hr-HR" dirty="0" smtClean="0"/>
              <a:t>trenutno otvorene stranice: gumb </a:t>
            </a:r>
            <a:r>
              <a:rPr lang="hr-HR" b="1" dirty="0" smtClean="0"/>
              <a:t>Osvježi</a:t>
            </a:r>
            <a:r>
              <a:rPr lang="hr-HR" dirty="0" smtClean="0"/>
              <a:t>.</a:t>
            </a:r>
          </a:p>
          <a:p>
            <a:pPr algn="just">
              <a:spcBef>
                <a:spcPts val="3000"/>
              </a:spcBef>
            </a:pPr>
            <a:r>
              <a:rPr lang="hr-HR" dirty="0" smtClean="0"/>
              <a:t>Za </a:t>
            </a:r>
            <a:r>
              <a:rPr lang="hr-HR" dirty="0"/>
              <a:t>kretanje </a:t>
            </a:r>
            <a:r>
              <a:rPr lang="hr-HR" b="1" dirty="0"/>
              <a:t>unaprijed</a:t>
            </a:r>
            <a:r>
              <a:rPr lang="hr-HR" dirty="0"/>
              <a:t> i </a:t>
            </a:r>
            <a:r>
              <a:rPr lang="hr-HR" b="1" dirty="0"/>
              <a:t>unatrag</a:t>
            </a:r>
            <a:r>
              <a:rPr lang="hr-HR" dirty="0"/>
              <a:t> kroz sve stranice koje su posjećene otkad je otvoren Web preglednik služe gumbi </a:t>
            </a:r>
            <a:r>
              <a:rPr lang="hr-HR" b="1" dirty="0"/>
              <a:t>Naprijed</a:t>
            </a:r>
            <a:r>
              <a:rPr lang="hr-HR" dirty="0"/>
              <a:t>, </a:t>
            </a:r>
            <a:r>
              <a:rPr lang="hr-HR" b="1" dirty="0"/>
              <a:t>Natrag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7" name="Picture 5" descr="ies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1484784"/>
            <a:ext cx="648072" cy="7107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3131840" y="2821430"/>
            <a:ext cx="612000" cy="684000"/>
            <a:chOff x="4714876" y="4500570"/>
            <a:chExt cx="714380" cy="788882"/>
          </a:xfrm>
        </p:grpSpPr>
        <p:pic>
          <p:nvPicPr>
            <p:cNvPr id="8" name="Slika 7" descr="s2.JPG"/>
            <p:cNvPicPr>
              <a:picLocks noChangeAspect="1"/>
            </p:cNvPicPr>
            <p:nvPr/>
          </p:nvPicPr>
          <p:blipFill>
            <a:blip r:embed="rId3"/>
            <a:srcRect l="45714" t="37231" r="25714" b="9582"/>
            <a:stretch>
              <a:fillRect/>
            </a:stretch>
          </p:blipFill>
          <p:spPr>
            <a:xfrm>
              <a:off x="4714876" y="4500570"/>
              <a:ext cx="714380" cy="78888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786314" y="4572008"/>
              <a:ext cx="571504" cy="571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482267" y="5225815"/>
            <a:ext cx="1584000" cy="900000"/>
            <a:chOff x="4786314" y="3786190"/>
            <a:chExt cx="2143140" cy="1268389"/>
          </a:xfrm>
        </p:grpSpPr>
        <p:pic>
          <p:nvPicPr>
            <p:cNvPr id="14" name="Slika 13" descr="i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314" y="3786190"/>
              <a:ext cx="2143140" cy="12683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4929190" y="4429132"/>
              <a:ext cx="571504" cy="571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5500694" y="4429132"/>
              <a:ext cx="571504" cy="571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0881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stranica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3170981"/>
          </a:xfrm>
        </p:spPr>
        <p:txBody>
          <a:bodyPr/>
          <a:lstStyle/>
          <a:p>
            <a:pPr algn="just"/>
            <a:r>
              <a:rPr lang="hr-HR" dirty="0"/>
              <a:t>Pri </a:t>
            </a:r>
            <a:r>
              <a:rPr lang="sv-SE" dirty="0"/>
              <a:t>pokre</a:t>
            </a:r>
            <a:r>
              <a:rPr lang="hr-HR" dirty="0"/>
              <a:t>tanju</a:t>
            </a:r>
            <a:r>
              <a:rPr lang="sv-SE" dirty="0"/>
              <a:t> </a:t>
            </a:r>
            <a:r>
              <a:rPr lang="hr-HR" dirty="0"/>
              <a:t>Web</a:t>
            </a:r>
            <a:r>
              <a:rPr lang="sv-SE" dirty="0"/>
              <a:t> preglednik</a:t>
            </a:r>
            <a:r>
              <a:rPr lang="hr-HR" dirty="0" smtClean="0"/>
              <a:t>a</a:t>
            </a:r>
            <a:r>
              <a:rPr lang="sv-SE" dirty="0" smtClean="0"/>
              <a:t>, učita</a:t>
            </a:r>
            <a:r>
              <a:rPr lang="hr-HR" dirty="0" err="1" smtClean="0"/>
              <a:t>va</a:t>
            </a:r>
            <a:r>
              <a:rPr lang="sv-SE" dirty="0" smtClean="0"/>
              <a:t> </a:t>
            </a:r>
            <a:r>
              <a:rPr lang="sv-SE" dirty="0"/>
              <a:t>se </a:t>
            </a:r>
            <a:r>
              <a:rPr lang="sv-SE" b="1" dirty="0"/>
              <a:t>početna stranica </a:t>
            </a:r>
            <a:r>
              <a:rPr lang="sv-SE" dirty="0"/>
              <a:t>(engl. </a:t>
            </a:r>
            <a:r>
              <a:rPr lang="sv-SE" i="1" dirty="0"/>
              <a:t>home page</a:t>
            </a:r>
            <a:r>
              <a:rPr lang="sv-SE" dirty="0"/>
              <a:t>) ili više njih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Ako se korisnik odluči tijekom rada </a:t>
            </a:r>
            <a:r>
              <a:rPr lang="hr-HR" b="1" dirty="0"/>
              <a:t>ponovo pokrenuti početnu stranicu</a:t>
            </a:r>
            <a:r>
              <a:rPr lang="hr-HR" dirty="0" smtClean="0"/>
              <a:t>, odabrat će za to predviđeni gumb.</a:t>
            </a:r>
          </a:p>
          <a:p>
            <a:pPr algn="just"/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0" y="4113012"/>
            <a:ext cx="3392401" cy="13666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3" y="4113013"/>
            <a:ext cx="3384376" cy="13780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447482" y="4514161"/>
            <a:ext cx="606385" cy="60285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10156" y="4199193"/>
            <a:ext cx="472966" cy="476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299342" y="4687923"/>
            <a:ext cx="2364828" cy="7601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463872" y="3023366"/>
            <a:ext cx="6866800" cy="3096344"/>
            <a:chOff x="467544" y="2636912"/>
            <a:chExt cx="6866800" cy="3096344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36912"/>
              <a:ext cx="6866800" cy="309634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722206" y="4619296"/>
              <a:ext cx="4385822" cy="40990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96690" y="3042745"/>
              <a:ext cx="769503" cy="6148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747358" y="5029200"/>
              <a:ext cx="6299828" cy="70405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</a:t>
            </a:r>
            <a:r>
              <a:rPr lang="hr-HR" dirty="0" smtClean="0"/>
              <a:t>stranica (</a:t>
            </a:r>
            <a:r>
              <a:rPr lang="hr-HR" dirty="0" err="1" smtClean="0"/>
              <a:t>firefox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3018" y="1770585"/>
            <a:ext cx="8515672" cy="4229022"/>
          </a:xfrm>
        </p:spPr>
        <p:txBody>
          <a:bodyPr/>
          <a:lstStyle/>
          <a:p>
            <a:pPr algn="just"/>
            <a:r>
              <a:rPr lang="hr-HR" dirty="0" smtClean="0"/>
              <a:t>Korisnik </a:t>
            </a:r>
            <a:r>
              <a:rPr lang="hr-HR" dirty="0"/>
              <a:t>može zadati da se pri pokretanju učitaju </a:t>
            </a:r>
            <a:r>
              <a:rPr lang="hr-HR" b="1" dirty="0"/>
              <a:t>početne</a:t>
            </a:r>
            <a:r>
              <a:rPr lang="hr-HR" dirty="0" smtClean="0"/>
              <a:t> </a:t>
            </a:r>
            <a:r>
              <a:rPr lang="hr-HR" b="1" dirty="0" smtClean="0"/>
              <a:t>stranice </a:t>
            </a:r>
            <a:r>
              <a:rPr lang="hr-HR" b="1" dirty="0"/>
              <a:t>po njegovu odabiru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13" name="Pravokutni oblačić 12"/>
          <p:cNvSpPr/>
          <p:nvPr/>
        </p:nvSpPr>
        <p:spPr>
          <a:xfrm>
            <a:off x="5082512" y="3501008"/>
            <a:ext cx="3746178" cy="1098582"/>
          </a:xfrm>
          <a:prstGeom prst="wedgeRectCallout">
            <a:avLst>
              <a:gd name="adj1" fmla="val -51776"/>
              <a:gd name="adj2" fmla="val 101800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08" y="3550703"/>
            <a:ext cx="3618886" cy="10380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39"/>
            <a:ext cx="2121162" cy="16488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7164288" y="1005514"/>
            <a:ext cx="722412" cy="632785"/>
          </a:xfrm>
          <a:prstGeom prst="roundRect">
            <a:avLst>
              <a:gd name="adj" fmla="val 4625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8496301" y="219075"/>
            <a:ext cx="266700" cy="2381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3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stranica </a:t>
            </a:r>
            <a:r>
              <a:rPr lang="hr-HR" dirty="0" smtClean="0"/>
              <a:t>(</a:t>
            </a:r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Chrome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07" y="1412776"/>
            <a:ext cx="7001853" cy="501085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70265" y="3042746"/>
            <a:ext cx="763488" cy="33107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267744" y="2564903"/>
            <a:ext cx="3691622" cy="118728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Pravokutni oblačić 9"/>
          <p:cNvSpPr/>
          <p:nvPr/>
        </p:nvSpPr>
        <p:spPr>
          <a:xfrm>
            <a:off x="2459420" y="3815254"/>
            <a:ext cx="5628289" cy="1860331"/>
          </a:xfrm>
          <a:prstGeom prst="wedgeRectCallout">
            <a:avLst>
              <a:gd name="adj1" fmla="val 8230"/>
              <a:gd name="adj2" fmla="val -56991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305429" y="1681758"/>
            <a:ext cx="1677005" cy="2383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217"/>
            <a:ext cx="2542662" cy="169979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448675" y="1468041"/>
            <a:ext cx="392618" cy="37980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372200" y="2072207"/>
            <a:ext cx="866800" cy="45191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stranica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247860" cy="4071937"/>
          </a:xfrm>
        </p:spPr>
        <p:txBody>
          <a:bodyPr/>
          <a:lstStyle/>
          <a:p>
            <a:pPr algn="just"/>
            <a:r>
              <a:rPr lang="hr-HR" dirty="0" smtClean="0"/>
              <a:t>Isprobati podešavanje </a:t>
            </a:r>
            <a:r>
              <a:rPr lang="hr-HR" b="1" i="1" dirty="0">
                <a:solidFill>
                  <a:srgbClr val="F5B32F"/>
                </a:solidFill>
              </a:rPr>
              <a:t>početne stranice </a:t>
            </a:r>
            <a:r>
              <a:rPr lang="hr-HR" dirty="0" smtClean="0"/>
              <a:t>u oba preglednika. </a:t>
            </a:r>
          </a:p>
          <a:p>
            <a:pPr algn="just"/>
            <a:r>
              <a:rPr lang="hr-HR" dirty="0" smtClean="0"/>
              <a:t>Podesiti da se kao početna stranica otvara </a:t>
            </a:r>
            <a:r>
              <a:rPr lang="hr-HR" b="1" i="1" dirty="0" err="1" smtClean="0">
                <a:solidFill>
                  <a:srgbClr val="F5B32F"/>
                </a:solidFill>
              </a:rPr>
              <a:t>google.hr</a:t>
            </a:r>
            <a:r>
              <a:rPr lang="hr-HR" dirty="0" smtClean="0"/>
              <a:t>. Na stranicu </a:t>
            </a:r>
            <a:r>
              <a:rPr lang="hr-HR" b="1" i="1" dirty="0">
                <a:solidFill>
                  <a:srgbClr val="F5B32F"/>
                </a:solidFill>
              </a:rPr>
              <a:t>3</a:t>
            </a:r>
            <a:r>
              <a:rPr lang="hr-HR" dirty="0" smtClean="0"/>
              <a:t> datoteke </a:t>
            </a:r>
            <a:r>
              <a:rPr lang="hr-HR" b="1" i="1" dirty="0">
                <a:solidFill>
                  <a:srgbClr val="F5B32F"/>
                </a:solidFill>
              </a:rPr>
              <a:t>DZ-Web preglednik</a:t>
            </a:r>
            <a:r>
              <a:rPr lang="hr-HR" dirty="0" smtClean="0"/>
              <a:t> zalijepiti dio zaslonske slike koji prikazuje kako si to učinio.</a:t>
            </a:r>
            <a:endParaRPr lang="hr-HR" b="1" i="1" dirty="0">
              <a:solidFill>
                <a:srgbClr val="F5B32F"/>
              </a:solidFill>
            </a:endParaRPr>
          </a:p>
          <a:p>
            <a:pPr algn="just"/>
            <a:r>
              <a:rPr lang="hr-HR" dirty="0" smtClean="0"/>
              <a:t>Isprobati naredbeni gumb </a:t>
            </a:r>
            <a:r>
              <a:rPr lang="hr-HR" b="1" i="1" dirty="0">
                <a:solidFill>
                  <a:srgbClr val="F5B32F"/>
                </a:solidFill>
              </a:rPr>
              <a:t>Početna stranica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Važne Web adrese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56849" y="4437113"/>
            <a:ext cx="5188114" cy="1114824"/>
          </a:xfrm>
        </p:spPr>
        <p:txBody>
          <a:bodyPr/>
          <a:lstStyle/>
          <a:p>
            <a:pPr marL="265113" indent="-265113"/>
            <a:r>
              <a:rPr lang="pl-PL" sz="2600" spc="-80" dirty="0" smtClean="0"/>
              <a:t>Web adresu stranice može se </a:t>
            </a:r>
            <a:r>
              <a:rPr lang="pl-PL" sz="2600" b="1" i="1" spc="-80" dirty="0" smtClean="0"/>
              <a:t>zabilježiti</a:t>
            </a:r>
            <a:r>
              <a:rPr lang="pl-PL" sz="2600" spc="-80" dirty="0" smtClean="0"/>
              <a:t>, </a:t>
            </a:r>
            <a:r>
              <a:rPr lang="pl-PL" sz="2600" b="1" i="1" spc="-80" dirty="0"/>
              <a:t>označiti</a:t>
            </a:r>
            <a:r>
              <a:rPr lang="pl-PL" sz="2600" spc="-80" dirty="0" smtClean="0"/>
              <a:t> (engl. B</a:t>
            </a:r>
            <a:r>
              <a:rPr lang="pl-PL" sz="2600" i="1" spc="-80" dirty="0" smtClean="0"/>
              <a:t>ookmark</a:t>
            </a:r>
            <a:r>
              <a:rPr lang="pl-PL" sz="2600" spc="-80" dirty="0" smtClean="0"/>
              <a:t>).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grpSp>
        <p:nvGrpSpPr>
          <p:cNvPr id="28" name="Grupa 27"/>
          <p:cNvGrpSpPr/>
          <p:nvPr/>
        </p:nvGrpSpPr>
        <p:grpSpPr>
          <a:xfrm>
            <a:off x="6444208" y="569868"/>
            <a:ext cx="2520959" cy="3453913"/>
            <a:chOff x="6276296" y="1268760"/>
            <a:chExt cx="2520959" cy="3453913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96" y="1268760"/>
              <a:ext cx="2520959" cy="34539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8435074" y="1563199"/>
              <a:ext cx="320634" cy="299217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8" name="Rezervirano mjesto sadržaja 2"/>
          <p:cNvSpPr txBox="1">
            <a:spLocks/>
          </p:cNvSpPr>
          <p:nvPr/>
        </p:nvSpPr>
        <p:spPr bwMode="auto">
          <a:xfrm>
            <a:off x="1372453" y="5733256"/>
            <a:ext cx="72429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hr-HR" dirty="0" smtClean="0"/>
              <a:t>Do </a:t>
            </a:r>
            <a:r>
              <a:rPr lang="hr-HR" b="1" i="1" dirty="0" smtClean="0"/>
              <a:t>popisa zabilježenih adresa </a:t>
            </a:r>
            <a:r>
              <a:rPr lang="hr-HR" dirty="0" smtClean="0"/>
              <a:t> lako je doći.</a:t>
            </a:r>
            <a:endParaRPr lang="pl-PL" dirty="0"/>
          </a:p>
        </p:txBody>
      </p:sp>
      <p:grpSp>
        <p:nvGrpSpPr>
          <p:cNvPr id="23" name="Grupa 22"/>
          <p:cNvGrpSpPr/>
          <p:nvPr/>
        </p:nvGrpSpPr>
        <p:grpSpPr>
          <a:xfrm>
            <a:off x="3856849" y="1451800"/>
            <a:ext cx="1671485" cy="2523767"/>
            <a:chOff x="292583" y="2630117"/>
            <a:chExt cx="1918454" cy="2962610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41103"/>
              <a:ext cx="1887509" cy="29136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950527" y="2630117"/>
              <a:ext cx="258592" cy="24339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292583" y="5362439"/>
              <a:ext cx="1876459" cy="2302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0418" y="2598886"/>
            <a:ext cx="3532079" cy="2953050"/>
            <a:chOff x="2379863" y="2820347"/>
            <a:chExt cx="3532079" cy="2953050"/>
          </a:xfrm>
        </p:grpSpPr>
        <p:pic>
          <p:nvPicPr>
            <p:cNvPr id="17" name="Rezervirano mjesto sadržaja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9863" y="2820347"/>
              <a:ext cx="3532079" cy="295305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379864" y="3429000"/>
              <a:ext cx="1213942" cy="1408814"/>
            </a:xfrm>
            <a:prstGeom prst="roundRect">
              <a:avLst>
                <a:gd name="adj" fmla="val 966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81147" y="1352921"/>
            <a:ext cx="3300590" cy="1153575"/>
            <a:chOff x="378276" y="1268760"/>
            <a:chExt cx="3300590" cy="1153575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76" y="1269604"/>
              <a:ext cx="3291350" cy="115273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195736" y="1268760"/>
              <a:ext cx="249752" cy="23043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79293" y="2020186"/>
              <a:ext cx="2013031" cy="2020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2435960" y="2147777"/>
              <a:ext cx="1242906" cy="20201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7" name="Slika 6" descr="i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984" y="253278"/>
            <a:ext cx="1764723" cy="77549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02779" y="287241"/>
            <a:ext cx="332478" cy="2932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9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 descr="i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714620"/>
            <a:ext cx="3425073" cy="24288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Adrese nedavno posjećenih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39166" cy="4525962"/>
          </a:xfrm>
        </p:spPr>
        <p:txBody>
          <a:bodyPr/>
          <a:lstStyle/>
          <a:p>
            <a:r>
              <a:rPr lang="hr-HR" smtClean="0"/>
              <a:t>Popis stranica koje su </a:t>
            </a:r>
            <a:r>
              <a:rPr lang="hr-HR" b="1" smtClean="0"/>
              <a:t>nedavno posjećene </a:t>
            </a:r>
            <a:r>
              <a:rPr lang="hr-HR" smtClean="0"/>
              <a:t>može se vidjeti klikom na za to predviđeni gumb.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260602" y="6461230"/>
            <a:ext cx="758825" cy="247650"/>
          </a:xfrm>
        </p:spPr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 bwMode="auto">
          <a:xfrm>
            <a:off x="351423" y="5589240"/>
            <a:ext cx="8607330" cy="64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-8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stranica se iz tog </a:t>
            </a:r>
            <a:r>
              <a:rPr kumimoji="0" lang="hr-HR" sz="2800" b="0" i="0" u="none" strike="noStrike" kern="1200" cap="none" spc="-8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popisa odabire </a:t>
            </a:r>
            <a:r>
              <a:rPr kumimoji="0" lang="hr-HR" sz="2800" b="1" i="0" u="none" strike="noStrike" kern="1200" cap="none" spc="-8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klikom miša</a:t>
            </a:r>
            <a:r>
              <a:rPr kumimoji="0" lang="hr-HR" sz="2800" b="0" i="0" u="none" strike="noStrike" kern="1200" cap="none" spc="-8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hr-HR" sz="2800" b="0" i="0" u="none" strike="noStrike" kern="1200" cap="none" spc="-8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upa 14"/>
          <p:cNvGrpSpPr/>
          <p:nvPr/>
        </p:nvGrpSpPr>
        <p:grpSpPr>
          <a:xfrm>
            <a:off x="785786" y="2714620"/>
            <a:ext cx="2928958" cy="2071702"/>
            <a:chOff x="4929190" y="2214554"/>
            <a:chExt cx="3763021" cy="2571768"/>
          </a:xfrm>
        </p:grpSpPr>
        <p:pic>
          <p:nvPicPr>
            <p:cNvPr id="14" name="Slika 13" descr="i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190" y="2214554"/>
              <a:ext cx="3763021" cy="257176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8143900" y="2571744"/>
              <a:ext cx="305980" cy="28429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500694" y="4619502"/>
            <a:ext cx="1105409" cy="2651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8223202" y="2881433"/>
            <a:ext cx="338188" cy="31997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368163"/>
            <a:ext cx="2155110" cy="207687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963886" y="3443844"/>
            <a:ext cx="261257" cy="22563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835730" y="4857008"/>
            <a:ext cx="593766" cy="54626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 rot="16200000" flipH="1">
            <a:off x="3182279" y="2781166"/>
            <a:ext cx="428628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 rot="16200000" flipH="1">
            <a:off x="4857753" y="3214686"/>
            <a:ext cx="428628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rot="16200000" flipH="1">
            <a:off x="8143901" y="2643182"/>
            <a:ext cx="428628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Brisanje povijesti pregledavanja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Za vrijeme pregledavanja, Web preglednik </a:t>
            </a:r>
            <a:r>
              <a:rPr lang="hr-HR" b="1" dirty="0"/>
              <a:t>sprema razne podatke o posjećivanim stranicama</a:t>
            </a:r>
            <a:r>
              <a:rPr lang="hr-HR" dirty="0"/>
              <a:t>. Te je podatke moguće </a:t>
            </a:r>
            <a:r>
              <a:rPr lang="hr-HR" b="1" dirty="0"/>
              <a:t>obrisati</a:t>
            </a:r>
            <a:r>
              <a:rPr lang="hr-HR" dirty="0"/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4536109" y="3861048"/>
            <a:ext cx="3801959" cy="2589490"/>
            <a:chOff x="4644008" y="3140969"/>
            <a:chExt cx="4257640" cy="2741662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140969"/>
              <a:ext cx="4257640" cy="274166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737702" y="4986751"/>
              <a:ext cx="4005192" cy="35308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8277727" y="3293141"/>
              <a:ext cx="550034" cy="40540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9" name="Rezervirano mjesto sadržaja 2"/>
          <p:cNvSpPr txBox="1">
            <a:spLocks/>
          </p:cNvSpPr>
          <p:nvPr/>
        </p:nvSpPr>
        <p:spPr bwMode="auto">
          <a:xfrm>
            <a:off x="304800" y="3140969"/>
            <a:ext cx="3979168" cy="25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Ovo je nužno učiniti ako se korisnik </a:t>
            </a:r>
            <a:r>
              <a:rPr lang="hr-HR" b="1" dirty="0" smtClean="0"/>
              <a:t>služi javnim računalom </a:t>
            </a:r>
            <a:br>
              <a:rPr lang="hr-HR" b="1" dirty="0" smtClean="0"/>
            </a:br>
            <a:r>
              <a:rPr lang="hr-HR" dirty="0" smtClean="0"/>
              <a:t>(da osobni podaci ne ostanu zabilježeni i  nakon uporabe).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10" y="2620247"/>
            <a:ext cx="2716383" cy="2248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283589" y="3731382"/>
            <a:ext cx="1107811" cy="973967"/>
          </a:xfrm>
          <a:prstGeom prst="roundRect">
            <a:avLst>
              <a:gd name="adj" fmla="val 3954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315145" y="2715014"/>
            <a:ext cx="400229" cy="323461"/>
          </a:xfrm>
          <a:prstGeom prst="roundRect">
            <a:avLst>
              <a:gd name="adj" fmla="val 3954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2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preglednik (</a:t>
            </a:r>
            <a:r>
              <a:rPr lang="hr-HR" cap="none" dirty="0" err="1" smtClean="0"/>
              <a:t>engl</a:t>
            </a:r>
            <a:r>
              <a:rPr lang="hr-HR" cap="none" smtClean="0"/>
              <a:t>. </a:t>
            </a:r>
            <a:r>
              <a:rPr lang="hr-HR" i="1" cap="none" smtClean="0"/>
              <a:t>Web browser</a:t>
            </a:r>
            <a:r>
              <a:rPr lang="hr-HR" smtClean="0"/>
              <a:t>)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89019"/>
          </a:xfrm>
        </p:spPr>
        <p:txBody>
          <a:bodyPr/>
          <a:lstStyle/>
          <a:p>
            <a:r>
              <a:rPr lang="hr-HR" dirty="0" smtClean="0"/>
              <a:t>Program koji omogućuje </a:t>
            </a:r>
            <a:r>
              <a:rPr lang="hr-HR" b="1" dirty="0" smtClean="0"/>
              <a:t>prikaz Web stranica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652172" cy="39712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Brisanje povijesti pregledavanja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46160"/>
            <a:ext cx="6480720" cy="345874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3600400" cy="37584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59314" y="2388358"/>
            <a:ext cx="866273" cy="25930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628621" y="1712275"/>
            <a:ext cx="2337957" cy="266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609822" y="1250526"/>
            <a:ext cx="329462" cy="35991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67248" y="3312279"/>
            <a:ext cx="2219904" cy="30437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83482" y="3248025"/>
            <a:ext cx="1416944" cy="1078315"/>
          </a:xfrm>
          <a:prstGeom prst="roundRect">
            <a:avLst>
              <a:gd name="adj" fmla="val 6761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pregledavanja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175852" cy="4071937"/>
          </a:xfrm>
        </p:spPr>
        <p:txBody>
          <a:bodyPr/>
          <a:lstStyle/>
          <a:p>
            <a:pPr algn="just"/>
            <a:r>
              <a:rPr lang="hr-HR" dirty="0" smtClean="0"/>
              <a:t>Pregledati </a:t>
            </a:r>
            <a:r>
              <a:rPr lang="hr-HR" b="1" i="1" dirty="0">
                <a:solidFill>
                  <a:srgbClr val="F5B32F"/>
                </a:solidFill>
              </a:rPr>
              <a:t>popis adresa </a:t>
            </a:r>
            <a:r>
              <a:rPr lang="hr-HR" dirty="0" smtClean="0"/>
              <a:t>web stranica koje su </a:t>
            </a:r>
            <a:r>
              <a:rPr lang="hr-HR" b="1" i="1" dirty="0">
                <a:solidFill>
                  <a:srgbClr val="F5B32F"/>
                </a:solidFill>
              </a:rPr>
              <a:t>nedavno posjećene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Pregledati sadržaj </a:t>
            </a:r>
            <a:r>
              <a:rPr lang="hr-HR" b="1" i="1" dirty="0">
                <a:solidFill>
                  <a:srgbClr val="F5B32F"/>
                </a:solidFill>
              </a:rPr>
              <a:t>Povijesti</a:t>
            </a:r>
            <a:r>
              <a:rPr lang="hr-HR" dirty="0" smtClean="0"/>
              <a:t> pregledavanja. </a:t>
            </a:r>
            <a:r>
              <a:rPr lang="hr-HR" dirty="0"/>
              <a:t>Uočiti koji se sve podaci o pregledavanju bilježe i pamte</a:t>
            </a:r>
            <a:r>
              <a:rPr lang="hr-HR" dirty="0" smtClean="0"/>
              <a:t>.</a:t>
            </a:r>
          </a:p>
          <a:p>
            <a:pPr algn="just"/>
            <a:r>
              <a:rPr lang="hr-HR" dirty="0"/>
              <a:t>Na stranicu </a:t>
            </a:r>
            <a:r>
              <a:rPr lang="hr-HR" b="1" i="1" dirty="0" smtClean="0">
                <a:solidFill>
                  <a:srgbClr val="F5B32F"/>
                </a:solidFill>
              </a:rPr>
              <a:t>4</a:t>
            </a:r>
            <a:r>
              <a:rPr lang="hr-HR" dirty="0" smtClean="0"/>
              <a:t> </a:t>
            </a:r>
            <a:r>
              <a:rPr lang="hr-HR" dirty="0"/>
              <a:t>datoteke </a:t>
            </a:r>
            <a:r>
              <a:rPr lang="hr-HR" b="1" i="1" dirty="0">
                <a:solidFill>
                  <a:srgbClr val="F5B32F"/>
                </a:solidFill>
              </a:rPr>
              <a:t>DZ-Web preglednik</a:t>
            </a:r>
            <a:r>
              <a:rPr lang="hr-HR" dirty="0"/>
              <a:t> zalijepiti dio zaslonske slike koji prikazuje sadržaj </a:t>
            </a:r>
            <a:r>
              <a:rPr lang="hr-HR" b="1" i="1" dirty="0">
                <a:solidFill>
                  <a:srgbClr val="F5B32F"/>
                </a:solidFill>
              </a:rPr>
              <a:t>Povijesti</a:t>
            </a:r>
            <a:r>
              <a:rPr lang="hr-HR" dirty="0"/>
              <a:t> pregledavanja</a:t>
            </a:r>
            <a:r>
              <a:rPr lang="hr-HR" dirty="0" smtClean="0"/>
              <a:t>.</a:t>
            </a:r>
          </a:p>
          <a:p>
            <a:pPr algn="just"/>
            <a:r>
              <a:rPr lang="hr-HR" dirty="0"/>
              <a:t>Obrisati podatke o</a:t>
            </a:r>
            <a:r>
              <a:rPr lang="hr-HR" b="1" dirty="0"/>
              <a:t> </a:t>
            </a:r>
            <a:r>
              <a:rPr lang="hr-HR" b="1" i="1" dirty="0">
                <a:solidFill>
                  <a:srgbClr val="F5B32F"/>
                </a:solidFill>
              </a:rPr>
              <a:t>povijesti pregledavanja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2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Privatni prozor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4525962"/>
          </a:xfrm>
        </p:spPr>
        <p:txBody>
          <a:bodyPr/>
          <a:lstStyle/>
          <a:p>
            <a:pPr algn="just"/>
            <a:r>
              <a:rPr lang="hr-HR" dirty="0" smtClean="0"/>
              <a:t>Da bi se izbjegla prethodna situacija i potreba za brisanjem povijesti pregledavanja, moguće je web stranice </a:t>
            </a:r>
            <a:r>
              <a:rPr lang="hr-HR" b="1" dirty="0" smtClean="0"/>
              <a:t>pregledavati </a:t>
            </a:r>
            <a:r>
              <a:rPr lang="hr-HR" b="1" dirty="0"/>
              <a:t>u privatnom </a:t>
            </a:r>
            <a:r>
              <a:rPr lang="hr-HR" b="1" dirty="0" smtClean="0"/>
              <a:t>prozoru.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6877"/>
            <a:ext cx="7848872" cy="324761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536504" cy="153369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Privatni </a:t>
            </a:r>
            <a:r>
              <a:rPr lang="hr-HR" dirty="0" smtClean="0"/>
              <a:t>prozor – anonimni način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2627784" y="1330692"/>
            <a:ext cx="6134598" cy="4681112"/>
            <a:chOff x="1835696" y="1700808"/>
            <a:chExt cx="6134598" cy="4681112"/>
          </a:xfrm>
        </p:grpSpPr>
        <p:grpSp>
          <p:nvGrpSpPr>
            <p:cNvPr id="3" name="Grupa 2"/>
            <p:cNvGrpSpPr/>
            <p:nvPr/>
          </p:nvGrpSpPr>
          <p:grpSpPr>
            <a:xfrm>
              <a:off x="1835696" y="1700808"/>
              <a:ext cx="6111750" cy="4681112"/>
              <a:chOff x="1835696" y="1916832"/>
              <a:chExt cx="6111750" cy="4681112"/>
            </a:xfrm>
          </p:grpSpPr>
          <p:pic>
            <p:nvPicPr>
              <p:cNvPr id="6" name="Slika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741"/>
              <a:stretch/>
            </p:blipFill>
            <p:spPr>
              <a:xfrm>
                <a:off x="1835696" y="1916832"/>
                <a:ext cx="6111750" cy="468111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7" name="Slika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8" y="1916832"/>
                <a:ext cx="2583358" cy="86800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7540748" y="2224585"/>
              <a:ext cx="429546" cy="36849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6414448" y="2852936"/>
              <a:ext cx="873456" cy="8183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4824536" cy="24984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852138" y="4408226"/>
            <a:ext cx="484137" cy="382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115616" y="5517232"/>
            <a:ext cx="4193363" cy="3376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Privatni prozor – anonimni način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Odabirom naredbe </a:t>
            </a:r>
            <a:r>
              <a:rPr lang="hr-HR" b="1" dirty="0"/>
              <a:t>Privatni (Anonimni) prozor </a:t>
            </a:r>
            <a:r>
              <a:rPr lang="hr-HR" dirty="0" smtClean="0"/>
              <a:t>otvara se posebno označen prozor koji omogućava da se </a:t>
            </a:r>
            <a:r>
              <a:rPr lang="hr-HR" b="1" dirty="0"/>
              <a:t>ne </a:t>
            </a:r>
            <a:r>
              <a:rPr lang="hr-HR" b="1" dirty="0" smtClean="0"/>
              <a:t>bilježe </a:t>
            </a:r>
            <a:r>
              <a:rPr lang="hr-HR" b="1" dirty="0"/>
              <a:t>informacije o našim aktivnostima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00" y="3154507"/>
            <a:ext cx="2102900" cy="10514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8" y="4421981"/>
            <a:ext cx="4069865" cy="17062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069506"/>
            <a:ext cx="3853248" cy="130371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924175" y="3324225"/>
            <a:ext cx="581025" cy="409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9552" y="5141203"/>
            <a:ext cx="3336412" cy="56356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932041" y="4042210"/>
            <a:ext cx="3720640" cy="61167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9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Privatni prozor – anonimni način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4525962"/>
          </a:xfrm>
        </p:spPr>
        <p:txBody>
          <a:bodyPr/>
          <a:lstStyle/>
          <a:p>
            <a:pPr algn="just"/>
            <a:r>
              <a:rPr lang="hr-HR" dirty="0" smtClean="0"/>
              <a:t>Ako se radi u privatnom (anonimnom) načinu rada </a:t>
            </a:r>
            <a:r>
              <a:rPr lang="hr-HR" b="1" u="sng" dirty="0"/>
              <a:t>NEĆE</a:t>
            </a:r>
            <a:r>
              <a:rPr lang="hr-HR" b="1" dirty="0"/>
              <a:t> se pohraniti:</a:t>
            </a:r>
          </a:p>
          <a:p>
            <a:pPr marL="906463" lvl="1" indent="-455613"/>
            <a:r>
              <a:rPr lang="hr-HR" dirty="0" smtClean="0"/>
              <a:t>podaci o posjećenim stranicama </a:t>
            </a:r>
            <a:r>
              <a:rPr lang="hr-HR" dirty="0"/>
              <a:t>(Povijest), </a:t>
            </a:r>
            <a:endParaRPr lang="hr-HR" dirty="0" smtClean="0"/>
          </a:p>
          <a:p>
            <a:pPr marL="906463" lvl="1" indent="-455613">
              <a:spcBef>
                <a:spcPts val="600"/>
              </a:spcBef>
            </a:pPr>
            <a:r>
              <a:rPr lang="hr-HR" dirty="0" smtClean="0"/>
              <a:t>zaporke</a:t>
            </a:r>
            <a:r>
              <a:rPr lang="hr-HR" dirty="0"/>
              <a:t>, </a:t>
            </a:r>
            <a:endParaRPr lang="hr-HR" dirty="0" smtClean="0"/>
          </a:p>
          <a:p>
            <a:pPr marL="906463" lvl="1" indent="-455613" algn="just">
              <a:spcBef>
                <a:spcPts val="600"/>
              </a:spcBef>
            </a:pPr>
            <a:r>
              <a:rPr lang="hr-HR" dirty="0" smtClean="0"/>
              <a:t>popisi preuzimanja (</a:t>
            </a:r>
            <a:r>
              <a:rPr lang="hr-HR" dirty="0"/>
              <a:t>niti jedna preuzeta datoteka neće ostati u prozoru preuzimanja), </a:t>
            </a:r>
            <a:endParaRPr lang="hr-HR" dirty="0" smtClean="0"/>
          </a:p>
          <a:p>
            <a:pPr marL="906463" lvl="1" indent="-455613">
              <a:spcBef>
                <a:spcPts val="600"/>
              </a:spcBef>
            </a:pPr>
            <a:r>
              <a:rPr lang="hr-HR" dirty="0" smtClean="0"/>
              <a:t>kolačići </a:t>
            </a:r>
            <a:r>
              <a:rPr lang="hr-HR" dirty="0"/>
              <a:t>(</a:t>
            </a:r>
            <a:r>
              <a:rPr lang="hr-HR" dirty="0" err="1"/>
              <a:t>Cookies</a:t>
            </a:r>
            <a:r>
              <a:rPr lang="hr-HR" dirty="0"/>
              <a:t>), </a:t>
            </a:r>
            <a:endParaRPr lang="hr-HR" dirty="0" smtClean="0"/>
          </a:p>
          <a:p>
            <a:pPr marL="906463" lvl="1" indent="-455613">
              <a:spcBef>
                <a:spcPts val="600"/>
              </a:spcBef>
            </a:pPr>
            <a:r>
              <a:rPr lang="hr-HR" dirty="0" smtClean="0"/>
              <a:t>privremene </a:t>
            </a:r>
            <a:r>
              <a:rPr lang="hr-HR" dirty="0"/>
              <a:t>datoteke priručne </a:t>
            </a:r>
            <a:r>
              <a:rPr lang="hr-HR" dirty="0" smtClean="0"/>
              <a:t>memorije.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Privatni prozor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hr-HR" dirty="0" smtClean="0"/>
              <a:t>Isprobati rad u </a:t>
            </a:r>
            <a:r>
              <a:rPr lang="hr-HR" b="1" i="1" dirty="0">
                <a:solidFill>
                  <a:srgbClr val="F5B32F"/>
                </a:solidFill>
              </a:rPr>
              <a:t>Privatnom</a:t>
            </a:r>
            <a:r>
              <a:rPr lang="hr-HR" dirty="0" smtClean="0"/>
              <a:t> (</a:t>
            </a:r>
            <a:r>
              <a:rPr lang="hr-HR" b="1" i="1" dirty="0">
                <a:solidFill>
                  <a:srgbClr val="F5B32F"/>
                </a:solidFill>
              </a:rPr>
              <a:t>Anonimnom</a:t>
            </a:r>
            <a:r>
              <a:rPr lang="hr-HR" dirty="0" smtClean="0"/>
              <a:t>) prozoru.</a:t>
            </a:r>
          </a:p>
          <a:p>
            <a:pPr algn="just"/>
            <a:r>
              <a:rPr lang="hr-HR" dirty="0" smtClean="0"/>
              <a:t>Uočiti </a:t>
            </a:r>
            <a:r>
              <a:rPr lang="hr-HR" b="1" i="1" dirty="0">
                <a:solidFill>
                  <a:srgbClr val="F5B32F"/>
                </a:solidFill>
              </a:rPr>
              <a:t>oznake</a:t>
            </a:r>
            <a:r>
              <a:rPr lang="hr-HR" dirty="0" smtClean="0"/>
              <a:t> koje nas upozoravaju da radimo u privatnom načinu rada. </a:t>
            </a:r>
          </a:p>
          <a:p>
            <a:pPr algn="just"/>
            <a:r>
              <a:rPr lang="hr-HR" dirty="0"/>
              <a:t>Na stranicu </a:t>
            </a:r>
            <a:r>
              <a:rPr lang="hr-HR" b="1" i="1" dirty="0" smtClean="0">
                <a:solidFill>
                  <a:srgbClr val="F5B32F"/>
                </a:solidFill>
              </a:rPr>
              <a:t>5</a:t>
            </a:r>
            <a:r>
              <a:rPr lang="hr-HR" dirty="0" smtClean="0"/>
              <a:t> </a:t>
            </a:r>
            <a:r>
              <a:rPr lang="hr-HR" dirty="0"/>
              <a:t>datoteke </a:t>
            </a:r>
            <a:r>
              <a:rPr lang="hr-HR" b="1" i="1" dirty="0">
                <a:solidFill>
                  <a:srgbClr val="F5B32F"/>
                </a:solidFill>
              </a:rPr>
              <a:t>DZ-Web preglednik</a:t>
            </a:r>
            <a:r>
              <a:rPr lang="hr-HR" dirty="0"/>
              <a:t> zalijepiti </a:t>
            </a:r>
            <a:r>
              <a:rPr lang="hr-HR" dirty="0" smtClean="0"/>
              <a:t>dijelove zaslonskih slika (za svaki od oba web preglednika) koji prikazuju </a:t>
            </a:r>
            <a:r>
              <a:rPr lang="hr-HR" b="1" i="1" dirty="0">
                <a:solidFill>
                  <a:srgbClr val="F5B32F"/>
                </a:solidFill>
              </a:rPr>
              <a:t>oznake</a:t>
            </a:r>
            <a:r>
              <a:rPr lang="hr-HR" dirty="0"/>
              <a:t> koje nas upozoravaju da radimo u privatnom načinu </a:t>
            </a:r>
            <a:r>
              <a:rPr lang="hr-HR" dirty="0" smtClean="0"/>
              <a:t>rada.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Pretraživanje web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Web stranice se </a:t>
            </a:r>
            <a:r>
              <a:rPr lang="hr-HR" b="1" i="1" dirty="0"/>
              <a:t>po </a:t>
            </a:r>
            <a:r>
              <a:rPr lang="hr-HR" b="1" i="1" dirty="0" smtClean="0"/>
              <a:t>određenom pojmu </a:t>
            </a:r>
            <a:r>
              <a:rPr lang="hr-HR" dirty="0" smtClean="0"/>
              <a:t>pretražuju upisom željenog pojma u područje adresne trake.</a:t>
            </a:r>
          </a:p>
          <a:p>
            <a:r>
              <a:rPr lang="hr-HR" dirty="0" smtClean="0"/>
              <a:t>Rezultati se prikazuju u </a:t>
            </a:r>
            <a:br>
              <a:rPr lang="hr-HR" dirty="0" smtClean="0"/>
            </a:br>
            <a:r>
              <a:rPr lang="hr-HR" dirty="0" smtClean="0"/>
              <a:t>prozoru preglednika.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4" y="3793901"/>
            <a:ext cx="5820588" cy="264832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981075" y="2696108"/>
            <a:ext cx="7877213" cy="1751733"/>
            <a:chOff x="21038" y="2708920"/>
            <a:chExt cx="8837250" cy="1751733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736" y="2708920"/>
              <a:ext cx="4968552" cy="1751733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391555" y="3349754"/>
              <a:ext cx="3366046" cy="39357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1038" y="3971925"/>
              <a:ext cx="534293" cy="1556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5573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Postavke tražilica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636130" cy="2340277"/>
          </a:xfrm>
        </p:spPr>
        <p:txBody>
          <a:bodyPr/>
          <a:lstStyle/>
          <a:p>
            <a:pPr algn="just"/>
            <a:r>
              <a:rPr lang="hr-HR" dirty="0" smtClean="0"/>
              <a:t>Tražilice (pretraživači</a:t>
            </a:r>
            <a:r>
              <a:rPr lang="hr-HR" dirty="0"/>
              <a:t>) </a:t>
            </a:r>
            <a:r>
              <a:rPr lang="hr-HR" dirty="0" smtClean="0"/>
              <a:t>koje koristi odabrani web preglednik mogu </a:t>
            </a:r>
            <a:r>
              <a:rPr lang="hr-HR" dirty="0"/>
              <a:t>se </a:t>
            </a:r>
            <a:r>
              <a:rPr lang="hr-HR" b="1" i="1" dirty="0" smtClean="0"/>
              <a:t>dodati</a:t>
            </a:r>
            <a:r>
              <a:rPr lang="hr-HR" dirty="0" smtClean="0"/>
              <a:t>, </a:t>
            </a:r>
            <a:r>
              <a:rPr lang="hr-HR" b="1" i="1" dirty="0"/>
              <a:t>ukloniti</a:t>
            </a:r>
            <a:r>
              <a:rPr lang="hr-HR" dirty="0" smtClean="0"/>
              <a:t>, može im se </a:t>
            </a:r>
            <a:r>
              <a:rPr lang="hr-HR" b="1" i="1" dirty="0" smtClean="0"/>
              <a:t>promijeniti </a:t>
            </a:r>
            <a:r>
              <a:rPr lang="hr-HR" b="1" i="1" dirty="0"/>
              <a:t>redoslijed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  <p:pic>
        <p:nvPicPr>
          <p:cNvPr id="9" name="Rezervirano mjesto sadržaj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998669"/>
            <a:ext cx="4576266" cy="24894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7" name="Grupa 16"/>
          <p:cNvGrpSpPr/>
          <p:nvPr/>
        </p:nvGrpSpPr>
        <p:grpSpPr>
          <a:xfrm>
            <a:off x="4990058" y="2759787"/>
            <a:ext cx="4006286" cy="3226335"/>
            <a:chOff x="4886194" y="3261815"/>
            <a:chExt cx="4006286" cy="3226335"/>
          </a:xfrm>
        </p:grpSpPr>
        <p:pic>
          <p:nvPicPr>
            <p:cNvPr id="8" name="Rezervirano mjesto sadržaja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64"/>
            <a:stretch/>
          </p:blipFill>
          <p:spPr bwMode="auto">
            <a:xfrm>
              <a:off x="4886194" y="3261815"/>
              <a:ext cx="4006286" cy="322633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805577" y="3261815"/>
              <a:ext cx="379563" cy="44754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26791" y="4081562"/>
            <a:ext cx="244031" cy="29139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542275" y="5247078"/>
            <a:ext cx="1398655" cy="1949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084052" y="4767756"/>
            <a:ext cx="2355184" cy="95571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09104" y="5052104"/>
            <a:ext cx="484032" cy="2003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550242" cy="19772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901070" y="808074"/>
            <a:ext cx="2551813" cy="28707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896819" y="2300040"/>
            <a:ext cx="2577330" cy="34746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901071" y="813980"/>
            <a:ext cx="244547" cy="27054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6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Pretraga po pojmu s trenutne stranice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2162869"/>
          </a:xfrm>
        </p:spPr>
        <p:txBody>
          <a:bodyPr/>
          <a:lstStyle/>
          <a:p>
            <a:pPr algn="just"/>
            <a:r>
              <a:rPr lang="hr-HR" dirty="0" smtClean="0"/>
              <a:t>Web stranice se mogu pretraživati i </a:t>
            </a:r>
            <a:r>
              <a:rPr lang="hr-HR" b="1" dirty="0"/>
              <a:t>po pojmu odabranom na </a:t>
            </a:r>
            <a:r>
              <a:rPr lang="hr-HR" b="1" dirty="0" smtClean="0"/>
              <a:t>trenutno otvorenoj </a:t>
            </a:r>
            <a:r>
              <a:rPr lang="hr-HR" b="1" dirty="0"/>
              <a:t>web stranici</a:t>
            </a:r>
            <a:r>
              <a:rPr lang="hr-HR" dirty="0" smtClean="0"/>
              <a:t> tako da se pojam označi, a potom pozove kontekstualni izbornik, pa odabere odgovarajuća naredba.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57743"/>
            <a:ext cx="5788125" cy="2160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339751" y="4421874"/>
            <a:ext cx="4593311" cy="40943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preglednICI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Popularni preglednici su npr.:</a:t>
            </a:r>
          </a:p>
          <a:p>
            <a:pPr lvl="1"/>
            <a:r>
              <a:rPr lang="hr-HR" b="1" smtClean="0"/>
              <a:t>Mozilla Firefox, </a:t>
            </a:r>
          </a:p>
          <a:p>
            <a:pPr lvl="1"/>
            <a:r>
              <a:rPr lang="hr-HR" b="1" smtClean="0"/>
              <a:t>Google Chrome,</a:t>
            </a:r>
          </a:p>
          <a:p>
            <a:pPr lvl="1"/>
            <a:r>
              <a:rPr lang="hr-HR" b="1" smtClean="0"/>
              <a:t>Opera, </a:t>
            </a:r>
          </a:p>
          <a:p>
            <a:pPr lvl="1"/>
            <a:r>
              <a:rPr lang="hr-HR" b="1" smtClean="0"/>
              <a:t>Internet Explorer.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96" y="4382041"/>
            <a:ext cx="2042360" cy="204236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6778"/>
            <a:ext cx="1796385" cy="175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77" y="1556792"/>
            <a:ext cx="2166651" cy="181853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96" y="1940123"/>
            <a:ext cx="2515064" cy="251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Pretraga trenutne stranice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4525962"/>
          </a:xfrm>
        </p:spPr>
        <p:txBody>
          <a:bodyPr/>
          <a:lstStyle/>
          <a:p>
            <a:pPr algn="just"/>
            <a:r>
              <a:rPr lang="hr-HR" spc="-80" dirty="0" smtClean="0"/>
              <a:t>Trenutno otvorenu stranicu moguće je pretražiti pozivom naredbe </a:t>
            </a:r>
            <a:r>
              <a:rPr lang="hr-HR" b="1" spc="-80" dirty="0"/>
              <a:t>Traži</a:t>
            </a:r>
            <a:r>
              <a:rPr lang="hr-HR" spc="-80" dirty="0" smtClean="0"/>
              <a:t>. U okvir se unosi željeni pojam, a kao posljedica, sva pojavljivanja traženog pojma označena su bojom.</a:t>
            </a:r>
            <a:r>
              <a:rPr lang="hr-HR" spc="-80" dirty="0"/>
              <a:t>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1835696" y="3312018"/>
            <a:ext cx="4119157" cy="3111885"/>
            <a:chOff x="807685" y="3275463"/>
            <a:chExt cx="4119157" cy="3111885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85" y="3284983"/>
              <a:ext cx="4104456" cy="310236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517409" y="3275463"/>
              <a:ext cx="409433" cy="39578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928048" y="4039737"/>
              <a:ext cx="3998794" cy="34119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860516" y="4494971"/>
              <a:ext cx="2775380" cy="34119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6228184" y="4188910"/>
            <a:ext cx="2667423" cy="1358102"/>
          </a:xfrm>
          <a:prstGeom prst="wedgeRectCallout">
            <a:avLst>
              <a:gd name="adj1" fmla="val -23172"/>
              <a:gd name="adj2" fmla="val 5411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spc="-80" dirty="0" smtClean="0">
                <a:solidFill>
                  <a:schemeClr val="accent1">
                    <a:lumMod val="75000"/>
                  </a:schemeClr>
                </a:solidFill>
              </a:rPr>
              <a:t>Isti se efekt postiže i odabirom:</a:t>
            </a:r>
          </a:p>
          <a:p>
            <a:pPr algn="ctr"/>
            <a:r>
              <a:rPr lang="hr-HR" sz="2400" spc="-8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hr-HR" sz="2400" b="1" spc="-80" dirty="0" err="1" smtClean="0">
                <a:solidFill>
                  <a:schemeClr val="accent1">
                    <a:lumMod val="75000"/>
                  </a:schemeClr>
                </a:solidFill>
              </a:rPr>
              <a:t>Ctrl</a:t>
            </a:r>
            <a:r>
              <a:rPr lang="hr-HR" sz="2400" b="1" spc="-80" dirty="0">
                <a:solidFill>
                  <a:schemeClr val="accent1">
                    <a:lumMod val="75000"/>
                  </a:schemeClr>
                </a:solidFill>
              </a:rPr>
              <a:t>]+[ </a:t>
            </a:r>
            <a:r>
              <a:rPr lang="hr-HR" sz="2400" b="1" spc="-80" dirty="0" smtClean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hr-HR" sz="2400" b="1" spc="-8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hr-HR" sz="2400" spc="-8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6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pretraga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463884" cy="4071937"/>
          </a:xfrm>
        </p:spPr>
        <p:txBody>
          <a:bodyPr/>
          <a:lstStyle/>
          <a:p>
            <a:pPr algn="just"/>
            <a:r>
              <a:rPr lang="hr-HR" dirty="0" smtClean="0"/>
              <a:t>Uočiti pa isprobati mogućnosti </a:t>
            </a:r>
            <a:r>
              <a:rPr lang="hr-HR" dirty="0"/>
              <a:t>podešavanja</a:t>
            </a:r>
            <a:r>
              <a:rPr lang="hr-HR" b="1" i="1" dirty="0">
                <a:solidFill>
                  <a:srgbClr val="F5B32F"/>
                </a:solidFill>
              </a:rPr>
              <a:t> </a:t>
            </a:r>
            <a:r>
              <a:rPr lang="hr-HR" b="1" i="1" dirty="0" smtClean="0">
                <a:solidFill>
                  <a:srgbClr val="F5B32F"/>
                </a:solidFill>
              </a:rPr>
              <a:t>tražilica </a:t>
            </a:r>
            <a:r>
              <a:rPr lang="hr-HR" dirty="0"/>
              <a:t>(</a:t>
            </a:r>
            <a:r>
              <a:rPr lang="hr-HR" b="1" i="1" dirty="0" smtClean="0">
                <a:solidFill>
                  <a:srgbClr val="F5B32F"/>
                </a:solidFill>
              </a:rPr>
              <a:t>pretraživača</a:t>
            </a:r>
            <a:r>
              <a:rPr lang="hr-HR" dirty="0"/>
              <a:t>).</a:t>
            </a:r>
          </a:p>
          <a:p>
            <a:r>
              <a:rPr lang="hr-HR" dirty="0"/>
              <a:t>Otvoriti web stranicu: </a:t>
            </a:r>
            <a:br>
              <a:rPr lang="hr-HR" dirty="0"/>
            </a:br>
            <a:r>
              <a:rPr lang="hr-HR" b="1" i="1" dirty="0" err="1">
                <a:solidFill>
                  <a:srgbClr val="F5B32F"/>
                </a:solidFill>
              </a:rPr>
              <a:t>www.toz</a:t>
            </a:r>
            <a:r>
              <a:rPr lang="hr-HR" b="1" i="1" dirty="0">
                <a:solidFill>
                  <a:srgbClr val="F5B32F"/>
                </a:solidFill>
              </a:rPr>
              <a:t>-</a:t>
            </a:r>
            <a:r>
              <a:rPr lang="hr-HR" b="1" i="1" dirty="0" err="1">
                <a:solidFill>
                  <a:srgbClr val="F5B32F"/>
                </a:solidFill>
              </a:rPr>
              <a:t>penkala.hr</a:t>
            </a:r>
            <a:r>
              <a:rPr lang="hr-HR" b="1" i="1" dirty="0">
                <a:solidFill>
                  <a:srgbClr val="F5B32F"/>
                </a:solidFill>
              </a:rPr>
              <a:t>/</a:t>
            </a:r>
            <a:r>
              <a:rPr lang="hr-HR" b="1" i="1" dirty="0" err="1">
                <a:solidFill>
                  <a:srgbClr val="F5B32F"/>
                </a:solidFill>
              </a:rPr>
              <a:t>slavoljub</a:t>
            </a:r>
            <a:r>
              <a:rPr lang="hr-HR" b="1" i="1" dirty="0">
                <a:solidFill>
                  <a:srgbClr val="F5B32F"/>
                </a:solidFill>
              </a:rPr>
              <a:t>-penkala</a:t>
            </a:r>
            <a:r>
              <a:rPr lang="hr-HR" dirty="0"/>
              <a:t> </a:t>
            </a:r>
            <a:endParaRPr lang="hr-HR" dirty="0" smtClean="0"/>
          </a:p>
          <a:p>
            <a:pPr algn="just"/>
            <a:r>
              <a:rPr lang="hr-HR" spc="-80" dirty="0" smtClean="0"/>
              <a:t>Rezultate zadataka sa sljedećeg slajda zabilježiti na za to navedene stranice datoteke </a:t>
            </a:r>
            <a:r>
              <a:rPr lang="hr-HR" b="1" i="1" spc="-80" dirty="0">
                <a:solidFill>
                  <a:srgbClr val="F5B32F"/>
                </a:solidFill>
              </a:rPr>
              <a:t>DZ-Web </a:t>
            </a:r>
            <a:r>
              <a:rPr lang="hr-HR" b="1" i="1" spc="-80" dirty="0" smtClean="0">
                <a:solidFill>
                  <a:srgbClr val="F5B32F"/>
                </a:solidFill>
              </a:rPr>
              <a:t>preglednik.</a:t>
            </a:r>
            <a:r>
              <a:rPr lang="hr-HR" spc="-80" dirty="0" smtClean="0"/>
              <a:t> </a:t>
            </a:r>
            <a:endParaRPr lang="hr-HR" spc="-80" dirty="0"/>
          </a:p>
        </p:txBody>
      </p:sp>
    </p:spTree>
    <p:extLst>
      <p:ext uri="{BB962C8B-B14F-4D97-AF65-F5344CB8AC3E}">
        <p14:creationId xmlns:p14="http://schemas.microsoft.com/office/powerpoint/2010/main" val="1353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pretraga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247860" cy="4071937"/>
          </a:xfrm>
        </p:spPr>
        <p:txBody>
          <a:bodyPr/>
          <a:lstStyle/>
          <a:p>
            <a:pPr algn="just"/>
            <a:r>
              <a:rPr lang="hr-HR" dirty="0" smtClean="0"/>
              <a:t>Na </a:t>
            </a:r>
            <a:r>
              <a:rPr lang="hr-HR" dirty="0"/>
              <a:t>trenutno otvorenoj stranici pozivom naredbe </a:t>
            </a:r>
            <a:r>
              <a:rPr lang="hr-HR" b="1" i="1" dirty="0">
                <a:solidFill>
                  <a:srgbClr val="F5B32F"/>
                </a:solidFill>
              </a:rPr>
              <a:t>Traži </a:t>
            </a:r>
            <a:r>
              <a:rPr lang="hr-HR" dirty="0"/>
              <a:t>potražiti pojavljivanje riječi: </a:t>
            </a:r>
            <a:r>
              <a:rPr lang="hr-HR" b="1" i="1" dirty="0">
                <a:solidFill>
                  <a:srgbClr val="F5B32F"/>
                </a:solidFill>
              </a:rPr>
              <a:t>nalivpero</a:t>
            </a:r>
            <a:r>
              <a:rPr lang="hr-HR" dirty="0" smtClean="0"/>
              <a:t>. Zaslonsku sliku koja prikazuje pronađene riječi zalijepiti na </a:t>
            </a:r>
            <a:r>
              <a:rPr lang="hr-HR" dirty="0"/>
              <a:t>stranicu</a:t>
            </a:r>
            <a:r>
              <a:rPr lang="hr-HR" b="1" i="1" dirty="0">
                <a:solidFill>
                  <a:srgbClr val="F5B32F"/>
                </a:solidFill>
              </a:rPr>
              <a:t> 6</a:t>
            </a:r>
            <a:r>
              <a:rPr lang="hr-HR" dirty="0" smtClean="0"/>
              <a:t>.</a:t>
            </a:r>
            <a:endParaRPr lang="hr-HR" dirty="0"/>
          </a:p>
          <a:p>
            <a:pPr algn="just"/>
            <a:r>
              <a:rPr lang="hr-HR" dirty="0"/>
              <a:t>Na trenutno otvorenoj stranici isprobati </a:t>
            </a:r>
            <a:r>
              <a:rPr lang="hr-HR" b="1" i="1" dirty="0" smtClean="0">
                <a:solidFill>
                  <a:srgbClr val="F5B32F"/>
                </a:solidFill>
              </a:rPr>
              <a:t>pretragu po pojmu</a:t>
            </a:r>
            <a:r>
              <a:rPr lang="hr-HR" dirty="0" smtClean="0"/>
              <a:t>: </a:t>
            </a:r>
            <a:r>
              <a:rPr lang="hr-HR" b="1" i="1" dirty="0" smtClean="0">
                <a:solidFill>
                  <a:srgbClr val="F5B32F"/>
                </a:solidFill>
              </a:rPr>
              <a:t>Zagreb</a:t>
            </a:r>
            <a:r>
              <a:rPr lang="hr-HR" dirty="0" smtClean="0"/>
              <a:t> (koristiti riječ iz prvog odlomka). Zaslonsku sliku rezultata pretrage zalijepiti na stranicu </a:t>
            </a:r>
            <a:r>
              <a:rPr lang="hr-HR" b="1" i="1" dirty="0">
                <a:solidFill>
                  <a:srgbClr val="F5B32F"/>
                </a:solidFill>
              </a:rPr>
              <a:t>7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Pohrana Web stranica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Sadržaj odabrane Web stranice može se </a:t>
            </a:r>
            <a:r>
              <a:rPr lang="hr-HR" b="1" dirty="0" smtClean="0"/>
              <a:t>pohraniti </a:t>
            </a:r>
            <a:r>
              <a:rPr lang="hr-HR" dirty="0" smtClean="0"/>
              <a:t>na neki od medija za trajnu pohranu podataka.</a:t>
            </a:r>
          </a:p>
          <a:p>
            <a:pPr eaLnBrk="1" hangingPunct="1"/>
            <a:r>
              <a:rPr lang="hr-HR" dirty="0" smtClean="0"/>
              <a:t>Može se pohraniti:</a:t>
            </a:r>
          </a:p>
          <a:p>
            <a:pPr lvl="1" eaLnBrk="1" hangingPunct="1"/>
            <a:r>
              <a:rPr lang="hr-HR" b="1" dirty="0" smtClean="0"/>
              <a:t>cjelokupni sadržaj </a:t>
            </a:r>
            <a:r>
              <a:rPr lang="hr-HR" dirty="0" smtClean="0"/>
              <a:t>stranice,</a:t>
            </a:r>
          </a:p>
          <a:p>
            <a:pPr lvl="1" eaLnBrk="1" hangingPunct="1"/>
            <a:r>
              <a:rPr lang="hr-HR" b="1" dirty="0" smtClean="0"/>
              <a:t>dijelovi stranice </a:t>
            </a:r>
            <a:r>
              <a:rPr lang="hr-HR" dirty="0" smtClean="0"/>
              <a:t>(tekst, slike).</a:t>
            </a:r>
            <a:endParaRPr lang="en-US" dirty="0" smtClean="0"/>
          </a:p>
          <a:p>
            <a:pPr eaLnBrk="1" hangingPunct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1224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Pohrana cjelokupnog sadržaja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583399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Sprema se pozivom </a:t>
            </a:r>
            <a:r>
              <a:rPr lang="hr-HR" b="1" dirty="0" smtClean="0"/>
              <a:t>kontekstualnog izbornika </a:t>
            </a:r>
            <a:r>
              <a:rPr lang="hr-HR" dirty="0" smtClean="0"/>
              <a:t>(desni klik mišem):</a:t>
            </a:r>
          </a:p>
        </p:txBody>
      </p:sp>
      <p:pic>
        <p:nvPicPr>
          <p:cNvPr id="7" name="Slika 6" descr="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85992"/>
            <a:ext cx="6245025" cy="40915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072330" y="4929198"/>
            <a:ext cx="1357322" cy="285752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53" y="5347376"/>
            <a:ext cx="3000794" cy="12193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915057" cy="19433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889849" y="3812875"/>
            <a:ext cx="327804" cy="293299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32956" y="5459896"/>
            <a:ext cx="321792" cy="293923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25029" y="4878928"/>
            <a:ext cx="854601" cy="780000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765850" y="6103088"/>
            <a:ext cx="2806150" cy="263206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95536" y="2757048"/>
            <a:ext cx="1900310" cy="1202476"/>
          </a:xfrm>
          <a:prstGeom prst="wedgeRectCallout">
            <a:avLst>
              <a:gd name="adj1" fmla="val 21244"/>
              <a:gd name="adj2" fmla="val 5640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 algn="ctr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…ili za to predviđenom naredbom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Oblici pohrane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Pri spremanju, osim </a:t>
            </a:r>
            <a:r>
              <a:rPr lang="hr-HR" b="1" dirty="0" smtClean="0"/>
              <a:t>mjesta pohrane </a:t>
            </a:r>
            <a:r>
              <a:rPr lang="hr-HR" dirty="0" smtClean="0"/>
              <a:t>moguće je birati </a:t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b="1" dirty="0" smtClean="0"/>
              <a:t>oblik, vrstu </a:t>
            </a:r>
            <a:r>
              <a:rPr lang="hr-HR" dirty="0" smtClean="0"/>
              <a:t>pohrane:</a:t>
            </a:r>
          </a:p>
        </p:txBody>
      </p:sp>
      <p:pic>
        <p:nvPicPr>
          <p:cNvPr id="8" name="Slika 7" descr="c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6429420" cy="36632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Slika 6" descr="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357562"/>
            <a:ext cx="4894263" cy="150019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14876" y="3929066"/>
            <a:ext cx="1714512" cy="428628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643042" y="5429264"/>
            <a:ext cx="2714644" cy="642942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Oblici pohrane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  <p:pic>
        <p:nvPicPr>
          <p:cNvPr id="6" name="Slika 5" descr="t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64" y="1533991"/>
            <a:ext cx="3433726" cy="32403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9" name="Grupa 8"/>
          <p:cNvGrpSpPr/>
          <p:nvPr/>
        </p:nvGrpSpPr>
        <p:grpSpPr>
          <a:xfrm>
            <a:off x="4211960" y="2204864"/>
            <a:ext cx="4285710" cy="4009286"/>
            <a:chOff x="3214678" y="1071546"/>
            <a:chExt cx="5715040" cy="5286620"/>
          </a:xfrm>
        </p:grpSpPr>
        <p:pic>
          <p:nvPicPr>
            <p:cNvPr id="10" name="Slika 9" descr="c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124" y="1071546"/>
              <a:ext cx="4500594" cy="5101790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Slika 10" descr="c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678" y="4786322"/>
              <a:ext cx="2495899" cy="1571844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2" name="Savijena strelica 11"/>
            <p:cNvSpPr/>
            <p:nvPr/>
          </p:nvSpPr>
          <p:spPr>
            <a:xfrm>
              <a:off x="4000496" y="4214818"/>
              <a:ext cx="428628" cy="57150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3357554" y="4786322"/>
              <a:ext cx="1214446" cy="1500198"/>
            </a:xfrm>
            <a:prstGeom prst="roundRect">
              <a:avLst>
                <a:gd name="adj" fmla="val 6368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508104" y="1101943"/>
            <a:ext cx="2448272" cy="864096"/>
          </a:xfrm>
          <a:prstGeom prst="wedgeRectCallout">
            <a:avLst>
              <a:gd name="adj1" fmla="val 17743"/>
              <a:gd name="adj2" fmla="val 9939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 algn="ctr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…web stranica potpuna (*.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html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942678" y="4941168"/>
            <a:ext cx="2016224" cy="937606"/>
          </a:xfrm>
          <a:prstGeom prst="wedgeRectCallout">
            <a:avLst>
              <a:gd name="adj1" fmla="val 30716"/>
              <a:gd name="adj2" fmla="val -9201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 algn="ctr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…tekstualna datoteka (*.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txt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714620"/>
            <a:ext cx="5392980" cy="318462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Kopiranje dijelova stranice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339166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S Web stranica </a:t>
            </a:r>
            <a:r>
              <a:rPr lang="hr-HR" dirty="0"/>
              <a:t>mogu se kopirati </a:t>
            </a:r>
            <a:r>
              <a:rPr lang="hr-HR" b="1" dirty="0" err="1" smtClean="0"/>
              <a:t>djelovi</a:t>
            </a:r>
            <a:r>
              <a:rPr lang="hr-HR" b="1" dirty="0" smtClean="0"/>
              <a:t> teksta </a:t>
            </a:r>
            <a:r>
              <a:rPr lang="hr-HR" dirty="0" smtClean="0"/>
              <a:t>uporabom </a:t>
            </a:r>
            <a:r>
              <a:rPr lang="hr-HR" b="1" i="1" dirty="0" smtClean="0"/>
              <a:t>Kopiraj/Zalijepi </a:t>
            </a:r>
            <a:r>
              <a:rPr lang="hr-HR" dirty="0" smtClean="0"/>
              <a:t>naredbi. </a:t>
            </a:r>
            <a:r>
              <a:rPr lang="hr-HR" b="1" i="1" dirty="0" smtClean="0"/>
              <a:t>Slike </a:t>
            </a:r>
            <a:r>
              <a:rPr lang="hr-HR" dirty="0" smtClean="0"/>
              <a:t>se preuzimaju:</a:t>
            </a:r>
          </a:p>
          <a:p>
            <a:pPr lvl="1" eaLnBrk="1" hangingPunct="1">
              <a:spcBef>
                <a:spcPct val="15000"/>
              </a:spcBef>
            </a:pPr>
            <a:r>
              <a:rPr lang="hr-HR" b="1" dirty="0" smtClean="0"/>
              <a:t>desni klik </a:t>
            </a:r>
            <a:r>
              <a:rPr lang="hr-HR" dirty="0" smtClean="0"/>
              <a:t>mišem,</a:t>
            </a:r>
          </a:p>
          <a:p>
            <a:pPr lvl="1" eaLnBrk="1" hangingPunct="1"/>
            <a:r>
              <a:rPr lang="hr-HR" b="1" i="1" dirty="0" smtClean="0"/>
              <a:t>Spremi sliku kao</a:t>
            </a:r>
            <a:r>
              <a:rPr lang="hr-HR" dirty="0" smtClean="0"/>
              <a:t>,</a:t>
            </a:r>
          </a:p>
          <a:p>
            <a:pPr lvl="1" eaLnBrk="1" hangingPunct="1"/>
            <a:r>
              <a:rPr lang="hr-HR" dirty="0" smtClean="0"/>
              <a:t>nakon toga se </a:t>
            </a:r>
            <a:br>
              <a:rPr lang="hr-HR" dirty="0" smtClean="0"/>
            </a:br>
            <a:r>
              <a:rPr lang="hr-HR" dirty="0" smtClean="0"/>
              <a:t>odabire </a:t>
            </a:r>
            <a:r>
              <a:rPr lang="hr-HR" b="1" i="1" dirty="0" smtClean="0"/>
              <a:t>mjesto</a:t>
            </a:r>
            <a:br>
              <a:rPr lang="hr-HR" b="1" i="1" dirty="0" smtClean="0"/>
            </a:br>
            <a:r>
              <a:rPr lang="hr-HR" b="1" i="1" dirty="0" smtClean="0"/>
              <a:t>pohrane</a:t>
            </a:r>
            <a:r>
              <a:rPr lang="hr-HR" dirty="0" smtClean="0"/>
              <a:t>.</a:t>
            </a:r>
          </a:p>
        </p:txBody>
      </p:sp>
      <p:pic>
        <p:nvPicPr>
          <p:cNvPr id="8" name="Slika 7" descr="c8.png"/>
          <p:cNvPicPr>
            <a:picLocks noChangeAspect="1"/>
          </p:cNvPicPr>
          <p:nvPr/>
        </p:nvPicPr>
        <p:blipFill>
          <a:blip r:embed="rId2"/>
          <a:srcRect l="74302" t="44231" r="-2076" b="42751"/>
          <a:stretch>
            <a:fillRect/>
          </a:stretch>
        </p:blipFill>
        <p:spPr>
          <a:xfrm>
            <a:off x="4857752" y="5857892"/>
            <a:ext cx="2643206" cy="785818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72132" y="5929330"/>
            <a:ext cx="1714512" cy="357190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715272" y="4143380"/>
            <a:ext cx="1143008" cy="214314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3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 fontScale="90000"/>
          </a:bodyPr>
          <a:lstStyle/>
          <a:p>
            <a:r>
              <a:rPr lang="hr-HR" dirty="0"/>
              <a:t>Pohrana Web </a:t>
            </a:r>
            <a:r>
              <a:rPr lang="hr-HR" dirty="0" smtClean="0"/>
              <a:t>stranica (i njihovih dijelova)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hr-HR" dirty="0"/>
              <a:t>Otvoriti web stranicu: </a:t>
            </a:r>
            <a:r>
              <a:rPr lang="hr-HR" b="1" i="1" dirty="0" smtClean="0">
                <a:solidFill>
                  <a:srgbClr val="F5B32F"/>
                </a:solidFill>
              </a:rPr>
              <a:t>hr.wikipedia.org/</a:t>
            </a:r>
            <a:r>
              <a:rPr lang="hr-HR" b="1" i="1" dirty="0" err="1" smtClean="0">
                <a:solidFill>
                  <a:srgbClr val="F5B32F"/>
                </a:solidFill>
              </a:rPr>
              <a:t>wiki</a:t>
            </a:r>
            <a:r>
              <a:rPr lang="hr-HR" b="1" i="1" dirty="0" smtClean="0">
                <a:solidFill>
                  <a:srgbClr val="F5B32F"/>
                </a:solidFill>
              </a:rPr>
              <a:t>/Zagreb</a:t>
            </a:r>
          </a:p>
          <a:p>
            <a:pPr algn="just"/>
            <a:r>
              <a:rPr lang="hr-HR" dirty="0"/>
              <a:t>Pohraniti </a:t>
            </a:r>
            <a:r>
              <a:rPr lang="hr-HR" b="1" i="1" dirty="0">
                <a:solidFill>
                  <a:srgbClr val="F5B32F"/>
                </a:solidFill>
              </a:rPr>
              <a:t>potpunu </a:t>
            </a:r>
            <a:r>
              <a:rPr lang="hr-HR" dirty="0" smtClean="0"/>
              <a:t>web stranicu u mapu </a:t>
            </a:r>
            <a:r>
              <a:rPr lang="hr-HR" b="1" i="1" dirty="0">
                <a:solidFill>
                  <a:srgbClr val="F5B32F"/>
                </a:solidFill>
              </a:rPr>
              <a:t>Za preglednik </a:t>
            </a:r>
            <a:r>
              <a:rPr lang="hr-HR" dirty="0" smtClean="0"/>
              <a:t>prethodno stvorenu na radnoj površini.</a:t>
            </a:r>
          </a:p>
          <a:p>
            <a:pPr algn="just"/>
            <a:r>
              <a:rPr lang="hr-HR" dirty="0" smtClean="0"/>
              <a:t>Pohraniti web stranicu u obliku </a:t>
            </a:r>
            <a:r>
              <a:rPr lang="hr-HR" b="1" i="1" dirty="0">
                <a:solidFill>
                  <a:srgbClr val="F5B32F"/>
                </a:solidFill>
              </a:rPr>
              <a:t>tekstualne </a:t>
            </a:r>
            <a:r>
              <a:rPr lang="hr-HR" b="1" i="1" dirty="0" smtClean="0">
                <a:solidFill>
                  <a:srgbClr val="F5B32F"/>
                </a:solidFill>
              </a:rPr>
              <a:t>datoteke </a:t>
            </a:r>
            <a:r>
              <a:rPr lang="hr-HR" dirty="0"/>
              <a:t>u mapu </a:t>
            </a:r>
            <a:r>
              <a:rPr lang="hr-HR" b="1" i="1" dirty="0">
                <a:solidFill>
                  <a:srgbClr val="F5B32F"/>
                </a:solidFill>
              </a:rPr>
              <a:t>Za preglednik </a:t>
            </a:r>
            <a:r>
              <a:rPr lang="hr-HR" dirty="0"/>
              <a:t>pa u</a:t>
            </a:r>
            <a:r>
              <a:rPr lang="hr-HR" dirty="0" smtClean="0"/>
              <a:t>očiti posljedice pohrane. </a:t>
            </a:r>
            <a:r>
              <a:rPr lang="hr-HR" b="1" i="1" dirty="0">
                <a:solidFill>
                  <a:srgbClr val="F5B32F"/>
                </a:solidFill>
              </a:rPr>
              <a:t>Usporediti</a:t>
            </a:r>
            <a:r>
              <a:rPr lang="hr-HR" dirty="0" smtClean="0"/>
              <a:t>.</a:t>
            </a:r>
          </a:p>
          <a:p>
            <a:pPr algn="just"/>
            <a:r>
              <a:rPr lang="hr-HR" spc="-70" dirty="0" smtClean="0"/>
              <a:t>Dio zaslonske slike na kojoj se vide ikone preuzetih datoteka zalijepiti </a:t>
            </a:r>
            <a:r>
              <a:rPr lang="hr-HR" spc="-70" dirty="0"/>
              <a:t>na stranicu</a:t>
            </a:r>
            <a:r>
              <a:rPr lang="hr-HR" b="1" i="1" spc="-70" dirty="0">
                <a:solidFill>
                  <a:srgbClr val="F5B32F"/>
                </a:solidFill>
              </a:rPr>
              <a:t> </a:t>
            </a:r>
            <a:r>
              <a:rPr lang="hr-HR" b="1" i="1" spc="-70" dirty="0" smtClean="0">
                <a:solidFill>
                  <a:srgbClr val="F5B32F"/>
                </a:solidFill>
              </a:rPr>
              <a:t>8</a:t>
            </a:r>
            <a:r>
              <a:rPr lang="hr-HR" dirty="0"/>
              <a:t>.</a:t>
            </a:r>
            <a:endParaRPr lang="hr-HR" spc="-70" dirty="0"/>
          </a:p>
        </p:txBody>
      </p:sp>
    </p:spTree>
    <p:extLst>
      <p:ext uri="{BB962C8B-B14F-4D97-AF65-F5344CB8AC3E}">
        <p14:creationId xmlns:p14="http://schemas.microsoft.com/office/powerpoint/2010/main" val="173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Kopiranje dijelova stranice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251520" y="1643050"/>
            <a:ext cx="8463884" cy="40719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r-HR" dirty="0">
                <a:effectLst/>
              </a:rPr>
              <a:t>Otvoriti stranicu: </a:t>
            </a:r>
            <a:r>
              <a:rPr lang="hr-HR" b="1" i="1" dirty="0">
                <a:solidFill>
                  <a:srgbClr val="F5B32F"/>
                </a:solidFill>
                <a:effectLst/>
              </a:rPr>
              <a:t>vegeta.com.hr</a:t>
            </a:r>
            <a:r>
              <a:rPr lang="hr-HR" sz="3600" b="1" spc="-80" dirty="0" smtClean="0">
                <a:solidFill>
                  <a:srgbClr val="F5B32F"/>
                </a:solidFill>
                <a:effectLst/>
              </a:rPr>
              <a:t> </a:t>
            </a:r>
          </a:p>
          <a:p>
            <a:pPr>
              <a:spcBef>
                <a:spcPts val="1200"/>
              </a:spcBef>
            </a:pPr>
            <a:endParaRPr lang="hr-HR" sz="3600" b="1" spc="-80" dirty="0" smtClean="0">
              <a:solidFill>
                <a:srgbClr val="F5B32F"/>
              </a:solidFill>
              <a:effectLst/>
            </a:endParaRPr>
          </a:p>
          <a:p>
            <a:pPr algn="just">
              <a:spcBef>
                <a:spcPts val="2400"/>
              </a:spcBef>
            </a:pPr>
            <a:r>
              <a:rPr lang="hr-HR" spc="-80" dirty="0">
                <a:effectLst/>
              </a:rPr>
              <a:t>Odabrati poveznicu </a:t>
            </a:r>
            <a:r>
              <a:rPr lang="hr-HR" b="1" i="1" spc="-80" dirty="0" smtClean="0">
                <a:solidFill>
                  <a:srgbClr val="F5B32F"/>
                </a:solidFill>
                <a:effectLst/>
              </a:rPr>
              <a:t>Povijest</a:t>
            </a:r>
            <a:r>
              <a:rPr lang="hr-HR" spc="-80" dirty="0" smtClean="0">
                <a:effectLst/>
              </a:rPr>
              <a:t>. </a:t>
            </a:r>
            <a:r>
              <a:rPr lang="hr-HR" dirty="0">
                <a:effectLst/>
              </a:rPr>
              <a:t>Na toj je stranici dostupan niz slika koje prikazuju razne zanimljivosti koje su se događale u svijetu od kad je stvorena Vegeta.</a:t>
            </a:r>
          </a:p>
          <a:p>
            <a:pPr algn="just">
              <a:spcBef>
                <a:spcPts val="1200"/>
              </a:spcBef>
            </a:pPr>
            <a:r>
              <a:rPr lang="hr-HR" dirty="0">
                <a:effectLst/>
              </a:rPr>
              <a:t>Preuzeti pet slika po vlastitom odabiru i pohraniti ih u mapu </a:t>
            </a:r>
            <a:r>
              <a:rPr lang="hr-HR" b="1" spc="-80" dirty="0">
                <a:solidFill>
                  <a:srgbClr val="F5B32F"/>
                </a:solidFill>
                <a:effectLst/>
              </a:rPr>
              <a:t>Za preglednik</a:t>
            </a:r>
            <a:r>
              <a:rPr lang="hr-HR" dirty="0" smtClean="0">
                <a:effectLst/>
              </a:rPr>
              <a:t>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1"/>
          <a:stretch/>
        </p:blipFill>
        <p:spPr>
          <a:xfrm>
            <a:off x="1907704" y="2348880"/>
            <a:ext cx="4591691" cy="785305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1999" y="2402958"/>
            <a:ext cx="712381" cy="308344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 descr="i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8287907" cy="36485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715272" y="2743200"/>
            <a:ext cx="277845" cy="25717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6715140" y="500042"/>
            <a:ext cx="2214578" cy="928694"/>
          </a:xfrm>
          <a:prstGeom prst="wedgeRectCallout">
            <a:avLst>
              <a:gd name="adj1" fmla="val 4816"/>
              <a:gd name="adj2" fmla="val 19477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Otvaranje nove kartice</a:t>
            </a:r>
            <a:r>
              <a:rPr lang="hr-HR" sz="22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14348" y="3429000"/>
            <a:ext cx="7500990" cy="22145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2643174" y="3929066"/>
            <a:ext cx="3643338" cy="928694"/>
          </a:xfrm>
          <a:prstGeom prst="wedgeRectCallout">
            <a:avLst>
              <a:gd name="adj1" fmla="val 54305"/>
              <a:gd name="adj2" fmla="val 139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pl-PL" sz="2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Radno područje za prikaz odabrane Web stranice.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571472" y="3000372"/>
            <a:ext cx="5643602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71472" y="2727434"/>
            <a:ext cx="7143800" cy="2729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84750" y="1571612"/>
            <a:ext cx="2357454" cy="571504"/>
          </a:xfrm>
          <a:prstGeom prst="wedgeRectCallout">
            <a:avLst>
              <a:gd name="adj1" fmla="val -24661"/>
              <a:gd name="adj2" fmla="val 21404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Adresna </a:t>
            </a:r>
            <a:r>
              <a:rPr lang="hr-HR" sz="2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traka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714744" y="1246312"/>
            <a:ext cx="2571768" cy="928694"/>
          </a:xfrm>
          <a:prstGeom prst="wedgeRectCallout">
            <a:avLst>
              <a:gd name="adj1" fmla="val -19298"/>
              <a:gd name="adj2" fmla="val 12501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Kartice otvorenih web stranica</a:t>
            </a:r>
            <a:r>
              <a:rPr lang="hr-HR" sz="22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hr-HR" dirty="0" smtClean="0"/>
              <a:t>Prozor programa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Kopiranje dijelova stranice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13"/>
          </p:nvPr>
        </p:nvSpPr>
        <p:spPr>
          <a:xfrm>
            <a:off x="395536" y="1651360"/>
            <a:ext cx="5616624" cy="4071937"/>
          </a:xfrm>
        </p:spPr>
        <p:txBody>
          <a:bodyPr/>
          <a:lstStyle/>
          <a:p>
            <a:pPr algn="just"/>
            <a:r>
              <a:rPr lang="hr-HR" dirty="0" smtClean="0">
                <a:effectLst/>
              </a:rPr>
              <a:t>Na stranicu </a:t>
            </a:r>
            <a:r>
              <a:rPr lang="hr-HR" b="1" i="1" spc="-80" dirty="0">
                <a:solidFill>
                  <a:srgbClr val="F5B32F"/>
                </a:solidFill>
              </a:rPr>
              <a:t>9 </a:t>
            </a:r>
            <a:r>
              <a:rPr lang="hr-HR" spc="-80" dirty="0"/>
              <a:t>datoteke </a:t>
            </a:r>
            <a:r>
              <a:rPr lang="hr-HR" b="1" i="1" spc="-80" dirty="0">
                <a:solidFill>
                  <a:srgbClr val="F5B32F"/>
                </a:solidFill>
              </a:rPr>
              <a:t>DZ-Web </a:t>
            </a:r>
            <a:r>
              <a:rPr lang="hr-HR" b="1" i="1" spc="-80" dirty="0" smtClean="0">
                <a:solidFill>
                  <a:srgbClr val="F5B32F"/>
                </a:solidFill>
              </a:rPr>
              <a:t>preglednik </a:t>
            </a:r>
            <a:r>
              <a:rPr lang="hr-HR" dirty="0"/>
              <a:t>umetnuti </a:t>
            </a:r>
            <a:r>
              <a:rPr lang="hr-HR" dirty="0" smtClean="0"/>
              <a:t>tablicu 2x5, pa u pet ćelija desnog stupca umetnuti pet slika koje su </a:t>
            </a:r>
            <a:r>
              <a:rPr lang="hr-HR" dirty="0"/>
              <a:t>prethodno </a:t>
            </a:r>
            <a:r>
              <a:rPr lang="hr-HR" dirty="0" smtClean="0"/>
              <a:t>preuzete.</a:t>
            </a:r>
            <a:endParaRPr lang="hr-HR" dirty="0"/>
          </a:p>
          <a:p>
            <a:pPr algn="just"/>
            <a:r>
              <a:rPr lang="hr-HR" dirty="0" smtClean="0">
                <a:effectLst/>
              </a:rPr>
              <a:t>U ćelije lijevog stupca (pored svake od slika) zalijepiti tekstove koji te slike opisuju (tekstove kopirati sa stranice </a:t>
            </a:r>
            <a:r>
              <a:rPr lang="hr-HR" b="1" i="1" spc="-80" dirty="0" smtClean="0">
                <a:solidFill>
                  <a:srgbClr val="F5B32F"/>
                </a:solidFill>
              </a:rPr>
              <a:t>Povijest</a:t>
            </a:r>
            <a:r>
              <a:rPr lang="hr-HR" dirty="0" smtClean="0">
                <a:effectLst/>
              </a:rPr>
              <a:t>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43" y="1799397"/>
            <a:ext cx="2718473" cy="38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autorskih prava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58153"/>
            <a:ext cx="5131296" cy="2374903"/>
          </a:xfrm>
        </p:spPr>
        <p:txBody>
          <a:bodyPr/>
          <a:lstStyle/>
          <a:p>
            <a:pPr algn="just"/>
            <a:r>
              <a:rPr lang="hr-HR" dirty="0" smtClean="0"/>
              <a:t>Pri korištenju </a:t>
            </a:r>
            <a:r>
              <a:rPr lang="hr-HR" b="1" dirty="0" smtClean="0"/>
              <a:t>sadržaja s Interneta </a:t>
            </a:r>
            <a:r>
              <a:rPr lang="hr-HR" dirty="0" smtClean="0"/>
              <a:t>valja voditi računa </a:t>
            </a:r>
            <a:r>
              <a:rPr lang="hr-HR" b="1" dirty="0" smtClean="0"/>
              <a:t>o zaštiti autorskih prava </a:t>
            </a:r>
            <a:r>
              <a:rPr lang="hr-HR" dirty="0" smtClean="0"/>
              <a:t>onih koji su te sadržaje stvorili!</a:t>
            </a:r>
            <a:endParaRPr lang="hr-HR" dirty="0"/>
          </a:p>
        </p:txBody>
      </p:sp>
      <p:pic>
        <p:nvPicPr>
          <p:cNvPr id="9" name="Slika 8" descr="200px-Copyrigh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40768"/>
            <a:ext cx="2160240" cy="2160240"/>
          </a:xfrm>
          <a:prstGeom prst="rect">
            <a:avLst/>
          </a:prstGeom>
        </p:spPr>
      </p:pic>
      <p:sp>
        <p:nvSpPr>
          <p:cNvPr id="13" name="Rezervirano mjesto sadržaja 2"/>
          <p:cNvSpPr txBox="1">
            <a:spLocks/>
          </p:cNvSpPr>
          <p:nvPr/>
        </p:nvSpPr>
        <p:spPr bwMode="auto">
          <a:xfrm>
            <a:off x="428596" y="3933056"/>
            <a:ext cx="819629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Osoba koja je </a:t>
            </a:r>
            <a:r>
              <a:rPr lang="hr-HR" sz="2800" b="1" dirty="0">
                <a:solidFill>
                  <a:schemeClr val="tx2"/>
                </a:solidFill>
                <a:latin typeface="+mn-lt"/>
                <a:cs typeface="+mn-cs"/>
              </a:rPr>
              <a:t>sadržaje stvorila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,  oznakom </a:t>
            </a:r>
            <a:r>
              <a:rPr lang="hr-HR" sz="2800" b="1" dirty="0" err="1">
                <a:solidFill>
                  <a:schemeClr val="tx2"/>
                </a:solidFill>
                <a:latin typeface="+mn-lt"/>
                <a:cs typeface="+mn-cs"/>
              </a:rPr>
              <a:t>Copyright</a:t>
            </a:r>
            <a:r>
              <a:rPr lang="hr-HR" sz="2800" b="1" dirty="0">
                <a:solidFill>
                  <a:schemeClr val="tx2"/>
                </a:solidFill>
                <a:latin typeface="+mn-lt"/>
                <a:cs typeface="+mn-cs"/>
              </a:rPr>
              <a:t> ©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 (oznakom 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autorskog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prava) u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kazuje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da na te sadržaje </a:t>
            </a:r>
            <a:r>
              <a:rPr lang="hr-HR" sz="2800" b="1" dirty="0">
                <a:solidFill>
                  <a:schemeClr val="tx2"/>
                </a:solidFill>
                <a:latin typeface="+mn-lt"/>
                <a:cs typeface="+mn-cs"/>
              </a:rPr>
              <a:t>polaže autorsko pravo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. Svaka povreda prava 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autora podliježe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kazni.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Creative</a:t>
            </a:r>
            <a:r>
              <a:rPr lang="hr-HR" dirty="0"/>
              <a:t> </a:t>
            </a:r>
            <a:r>
              <a:rPr lang="hr-HR" dirty="0" err="1"/>
              <a:t>Commons</a:t>
            </a:r>
            <a:r>
              <a:rPr lang="hr-HR" dirty="0"/>
              <a:t> (CC) licence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  <p:pic>
        <p:nvPicPr>
          <p:cNvPr id="10" name="Slika 9" descr="cc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29" y="4653136"/>
            <a:ext cx="4744815" cy="100013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Rezervirano mjesto sadržaja 2"/>
          <p:cNvSpPr txBox="1">
            <a:spLocks/>
          </p:cNvSpPr>
          <p:nvPr/>
        </p:nvSpPr>
        <p:spPr bwMode="auto">
          <a:xfrm>
            <a:off x="251520" y="1700808"/>
            <a:ext cx="856895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Clr>
                <a:schemeClr val="accent1"/>
              </a:buClr>
              <a:buSzPct val="130000"/>
              <a:buFont typeface="Wingdings" pitchFamily="2" charset="2"/>
              <a:buChar char="§"/>
            </a:pP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Ako autor želi određena 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prava zadržati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po osnovi 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autorstva,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a istovremeno drugima dopustiti da umnažaju, distribuiraju i na razne druge načine koriste njegova djela, može upotrijebiti </a:t>
            </a:r>
            <a:r>
              <a:rPr lang="hr-H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autorsko-pravne </a:t>
            </a:r>
            <a:r>
              <a:rPr lang="hr-HR" sz="2800" b="1" i="1" dirty="0">
                <a:solidFill>
                  <a:schemeClr val="tx2"/>
                </a:solidFill>
                <a:latin typeface="+mn-lt"/>
                <a:cs typeface="+mn-cs"/>
              </a:rPr>
              <a:t>licence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hr-HR" sz="2800" dirty="0" smtClean="0">
                <a:solidFill>
                  <a:schemeClr val="tx2"/>
                </a:solidFill>
                <a:latin typeface="+mn-lt"/>
                <a:cs typeface="+mn-cs"/>
              </a:rPr>
              <a:t>Poznate 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licence tog tipa su </a:t>
            </a:r>
            <a:r>
              <a:rPr lang="hr-HR" sz="2800" b="1" i="1" dirty="0" err="1">
                <a:solidFill>
                  <a:schemeClr val="tx2"/>
                </a:solidFill>
                <a:latin typeface="+mn-lt"/>
                <a:cs typeface="+mn-cs"/>
              </a:rPr>
              <a:t>Creative</a:t>
            </a:r>
            <a:r>
              <a:rPr lang="hr-HR" sz="2800" b="1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hr-HR" sz="2800" b="1" i="1" dirty="0" err="1">
                <a:solidFill>
                  <a:schemeClr val="tx2"/>
                </a:solidFill>
                <a:latin typeface="+mn-lt"/>
                <a:cs typeface="+mn-cs"/>
              </a:rPr>
              <a:t>Commons</a:t>
            </a:r>
            <a:r>
              <a:rPr lang="hr-HR" sz="2800" b="1" i="1" dirty="0">
                <a:solidFill>
                  <a:schemeClr val="tx2"/>
                </a:solidFill>
                <a:latin typeface="+mn-lt"/>
                <a:cs typeface="+mn-cs"/>
              </a:rPr>
              <a:t> (CC) licence</a:t>
            </a:r>
            <a:r>
              <a:rPr lang="hr-HR" sz="2800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5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Zaštita autorskih prava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43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hr-HR" dirty="0"/>
              <a:t>Na sustavu </a:t>
            </a:r>
            <a:r>
              <a:rPr lang="hr-HR" dirty="0" err="1"/>
              <a:t>Loomen</a:t>
            </a:r>
            <a:r>
              <a:rPr lang="hr-HR" dirty="0"/>
              <a:t> nalazi se datoteka </a:t>
            </a:r>
            <a:r>
              <a:rPr lang="hr-HR" b="1" i="1" dirty="0" smtClean="0">
                <a:solidFill>
                  <a:srgbClr val="F5B32F"/>
                </a:solidFill>
              </a:rPr>
              <a:t>DZ-Autorsko pravo i CC licence</a:t>
            </a:r>
            <a:r>
              <a:rPr lang="hr-HR" dirty="0" smtClean="0"/>
              <a:t>. </a:t>
            </a:r>
          </a:p>
          <a:p>
            <a:pPr algn="just"/>
            <a:r>
              <a:rPr lang="hr-HR" dirty="0" smtClean="0"/>
              <a:t>Datoteku </a:t>
            </a:r>
            <a:r>
              <a:rPr lang="hr-HR" dirty="0"/>
              <a:t>treba preuzeti na svoje računalo, </a:t>
            </a:r>
            <a:r>
              <a:rPr lang="hr-HR" dirty="0" smtClean="0"/>
              <a:t>njen sadržaj proučiti, a zadatke riješiti.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1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Dodatna pomoć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6" y="1528780"/>
            <a:ext cx="6291829" cy="4525962"/>
          </a:xfrm>
          <a:ln w="28575">
            <a:solidFill>
              <a:schemeClr val="accent1"/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44</a:t>
            </a:fld>
            <a:endParaRPr lang="hr-H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449280" y="1500768"/>
            <a:ext cx="228593" cy="214295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620473" y="4553117"/>
            <a:ext cx="704850" cy="162321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87334" y="4715439"/>
            <a:ext cx="1890539" cy="200024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403648" y="2276871"/>
            <a:ext cx="1310977" cy="323453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8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Dodatna pomoć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45</a:t>
            </a:fld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976664" cy="4423477"/>
          </a:xfrm>
          <a:ln w="28575">
            <a:solidFill>
              <a:schemeClr val="accent1"/>
            </a:solidFill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08423" y="1371996"/>
            <a:ext cx="1730077" cy="590154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274762" y="5949280"/>
            <a:ext cx="8689726" cy="5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r-HR" sz="2100" b="1" dirty="0" smtClean="0"/>
              <a:t>https://support.mozilla.org/hr/kb/upoznaj-firefox-pregled-glavnih-znacajki</a:t>
            </a: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3525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Dodatna pomoć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46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7959828" cy="4071937"/>
          </a:xfrm>
        </p:spPr>
        <p:txBody>
          <a:bodyPr/>
          <a:lstStyle/>
          <a:p>
            <a:pPr algn="just"/>
            <a:r>
              <a:rPr lang="hr-HR" dirty="0" smtClean="0"/>
              <a:t>Pokrenuti </a:t>
            </a:r>
            <a:r>
              <a:rPr lang="hr-HR" b="1" i="1" spc="-80" dirty="0" err="1">
                <a:solidFill>
                  <a:srgbClr val="F5B32F"/>
                </a:solidFill>
                <a:effectLst/>
              </a:rPr>
              <a:t>Chrome</a:t>
            </a:r>
            <a:r>
              <a:rPr lang="hr-HR" b="1" i="1" spc="-80" dirty="0">
                <a:solidFill>
                  <a:srgbClr val="F5B32F"/>
                </a:solidFill>
                <a:effectLst/>
              </a:rPr>
              <a:t> pomoć </a:t>
            </a:r>
            <a:r>
              <a:rPr lang="hr-HR" dirty="0" smtClean="0"/>
              <a:t>pa pregledati glavne značajke  koje ta pomoć nudi.</a:t>
            </a:r>
          </a:p>
          <a:p>
            <a:pPr algn="just"/>
            <a:r>
              <a:rPr lang="hr-HR" dirty="0" smtClean="0"/>
              <a:t>Isto učiniti i za pomoć preglednika </a:t>
            </a:r>
            <a:r>
              <a:rPr lang="hr-HR" b="1" i="1" spc="-80" dirty="0" err="1">
                <a:solidFill>
                  <a:srgbClr val="F5B32F"/>
                </a:solidFill>
                <a:effectLst/>
              </a:rPr>
              <a:t>Firefox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76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Dodaci – </a:t>
            </a:r>
            <a:r>
              <a:rPr lang="hr-HR" cap="none" dirty="0" err="1" smtClean="0"/>
              <a:t>Add</a:t>
            </a:r>
            <a:r>
              <a:rPr lang="hr-HR" cap="none" dirty="0" smtClean="0"/>
              <a:t>-</a:t>
            </a:r>
            <a:r>
              <a:rPr lang="hr-HR" cap="none" dirty="0" err="1" smtClean="0"/>
              <a:t>ons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Dodaci omogućavaju </a:t>
            </a:r>
            <a:r>
              <a:rPr lang="hr-HR" b="1" i="1" dirty="0" smtClean="0"/>
              <a:t>proširenje mogućnosti </a:t>
            </a:r>
            <a:r>
              <a:rPr lang="hr-HR" b="1" i="1" dirty="0"/>
              <a:t>web preglednika</a:t>
            </a:r>
            <a:r>
              <a:rPr lang="hr-HR" dirty="0"/>
              <a:t> </a:t>
            </a:r>
            <a:r>
              <a:rPr lang="hr-HR" dirty="0" smtClean="0"/>
              <a:t>i njegovu </a:t>
            </a:r>
            <a:r>
              <a:rPr lang="hr-HR" b="1" i="1" dirty="0"/>
              <a:t>personalizaciju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81086"/>
            <a:ext cx="2578969" cy="372417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9594"/>
            <a:ext cx="7416824" cy="24084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124824" y="5050516"/>
            <a:ext cx="752475" cy="667493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686800" y="2492897"/>
            <a:ext cx="335558" cy="259828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4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Dodaci: </a:t>
            </a:r>
            <a:r>
              <a:rPr lang="hr-HR" cap="none" dirty="0" err="1" smtClean="0"/>
              <a:t>chrome</a:t>
            </a:r>
            <a:r>
              <a:rPr lang="hr-HR" cap="none" dirty="0" smtClean="0"/>
              <a:t> web-trgovina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552728" cy="4464423"/>
          </a:xfrm>
          <a:ln w="28575">
            <a:solidFill>
              <a:schemeClr val="accent1"/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48</a:t>
            </a:fld>
            <a:endParaRPr lang="hr-H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446029" y="3717031"/>
            <a:ext cx="1582922" cy="2293243"/>
          </a:xfrm>
          <a:prstGeom prst="roundRect">
            <a:avLst>
              <a:gd name="adj" fmla="val 636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28751" y="2132857"/>
            <a:ext cx="1466850" cy="229343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0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- A </a:t>
            </a:r>
            <a:r>
              <a:rPr lang="hr-HR" dirty="0" err="1" smtClean="0"/>
              <a:t>better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tab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299648" cy="4525962"/>
          </a:xfrm>
        </p:spPr>
        <p:txBody>
          <a:bodyPr/>
          <a:lstStyle/>
          <a:p>
            <a:pPr algn="just"/>
            <a:r>
              <a:rPr lang="hr-HR" dirty="0" smtClean="0"/>
              <a:t>Omogućit će </a:t>
            </a:r>
            <a:r>
              <a:rPr lang="hr-HR" b="1" i="1" dirty="0" smtClean="0"/>
              <a:t>prilagođavanje nove kartice </a:t>
            </a:r>
            <a:br>
              <a:rPr lang="hr-HR" b="1" i="1" dirty="0" smtClean="0"/>
            </a:br>
            <a:r>
              <a:rPr lang="hr-HR" dirty="0" smtClean="0"/>
              <a:t>(od dodatnih </a:t>
            </a:r>
            <a:r>
              <a:rPr lang="hr-HR" dirty="0" err="1" smtClean="0"/>
              <a:t>programčića</a:t>
            </a:r>
            <a:r>
              <a:rPr lang="hr-HR" dirty="0" smtClean="0"/>
              <a:t> do odabira željene teme).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048672" cy="37865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05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Kartice Web stranica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005" y="1554163"/>
            <a:ext cx="8739713" cy="4525962"/>
          </a:xfrm>
        </p:spPr>
        <p:txBody>
          <a:bodyPr/>
          <a:lstStyle/>
          <a:p>
            <a:pPr algn="just"/>
            <a:r>
              <a:rPr lang="hr-HR" dirty="0" smtClean="0"/>
              <a:t>Web preglednik omogućava </a:t>
            </a:r>
            <a:r>
              <a:rPr lang="hr-HR" b="1" dirty="0" smtClean="0"/>
              <a:t>istodobno</a:t>
            </a:r>
            <a:r>
              <a:rPr lang="hr-HR" dirty="0" smtClean="0"/>
              <a:t> otvaranje </a:t>
            </a:r>
            <a:r>
              <a:rPr lang="hr-HR" b="1" dirty="0" smtClean="0"/>
              <a:t>više Web stranica</a:t>
            </a:r>
            <a:r>
              <a:rPr lang="hr-HR" dirty="0" smtClean="0"/>
              <a:t>, svake </a:t>
            </a:r>
            <a:r>
              <a:rPr lang="hr-HR" b="1" dirty="0" smtClean="0"/>
              <a:t>na zasebnoj kartici</a:t>
            </a:r>
            <a:r>
              <a:rPr lang="hr-HR" dirty="0" smtClean="0"/>
              <a:t>, a sve </a:t>
            </a:r>
            <a:r>
              <a:rPr lang="hr-HR" b="1" dirty="0" smtClean="0"/>
              <a:t>unutar istog prozora.</a:t>
            </a:r>
          </a:p>
          <a:p>
            <a:pPr algn="just"/>
            <a:endParaRPr lang="hr-HR" sz="4400" b="1" dirty="0"/>
          </a:p>
          <a:p>
            <a:pPr marL="0" indent="0" algn="just">
              <a:buNone/>
            </a:pPr>
            <a:endParaRPr lang="hr-HR" b="1" dirty="0" smtClean="0"/>
          </a:p>
          <a:p>
            <a:pPr algn="just"/>
            <a:r>
              <a:rPr lang="hr-HR" spc="-80" dirty="0"/>
              <a:t>Za otvaranje </a:t>
            </a:r>
            <a:r>
              <a:rPr lang="hr-HR" b="1" spc="-80" dirty="0"/>
              <a:t>zasebne kartice</a:t>
            </a:r>
            <a:r>
              <a:rPr lang="hr-HR" spc="-80" dirty="0"/>
              <a:t>, potrebno je kliknuti </a:t>
            </a:r>
            <a:r>
              <a:rPr lang="hr-HR" b="1" spc="-80" dirty="0"/>
              <a:t>na oznaku nove kartice</a:t>
            </a:r>
            <a:r>
              <a:rPr lang="hr-HR" spc="-80" dirty="0"/>
              <a:t> </a:t>
            </a:r>
            <a:r>
              <a:rPr lang="hr-HR" spc="-80" dirty="0" smtClean="0"/>
              <a:t>ili </a:t>
            </a:r>
            <a:r>
              <a:rPr lang="hr-HR" spc="-80" dirty="0"/>
              <a:t>na </a:t>
            </a:r>
            <a:r>
              <a:rPr lang="hr-HR" spc="-80" dirty="0" smtClean="0"/>
              <a:t>tipkovnici odabrati </a:t>
            </a:r>
            <a:r>
              <a:rPr lang="hr-HR" spc="-80" dirty="0"/>
              <a:t>[</a:t>
            </a:r>
            <a:r>
              <a:rPr lang="hr-HR" b="1" spc="-80" dirty="0" err="1"/>
              <a:t>Ctrl</a:t>
            </a:r>
            <a:r>
              <a:rPr lang="hr-HR" b="1" spc="-80" dirty="0" smtClean="0"/>
              <a:t>]+[ T ]</a:t>
            </a:r>
            <a:r>
              <a:rPr lang="hr-HR" spc="-80" dirty="0" smtClean="0"/>
              <a:t>.</a:t>
            </a:r>
            <a:endParaRPr lang="hr-HR" spc="-8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1035102" y="3238345"/>
            <a:ext cx="6657938" cy="646361"/>
            <a:chOff x="755650" y="3357563"/>
            <a:chExt cx="7704138" cy="592137"/>
          </a:xfrm>
        </p:grpSpPr>
        <p:pic>
          <p:nvPicPr>
            <p:cNvPr id="6" name="Picture 7" descr="ie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650" y="3357563"/>
              <a:ext cx="7704138" cy="5921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7949366" y="3413023"/>
              <a:ext cx="361777" cy="44829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39291" y="4125895"/>
            <a:ext cx="8290101" cy="619375"/>
            <a:chOff x="357158" y="4429132"/>
            <a:chExt cx="8290101" cy="619375"/>
          </a:xfrm>
        </p:grpSpPr>
        <p:pic>
          <p:nvPicPr>
            <p:cNvPr id="12" name="Slika 11" descr="i3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58" y="4429132"/>
              <a:ext cx="8290101" cy="6193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565576" y="4756484"/>
              <a:ext cx="266581" cy="2291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4475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- </a:t>
            </a:r>
            <a:r>
              <a:rPr lang="hr-HR" dirty="0" smtClean="0"/>
              <a:t>A </a:t>
            </a:r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tab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083624" cy="4525962"/>
          </a:xfrm>
        </p:spPr>
        <p:txBody>
          <a:bodyPr/>
          <a:lstStyle/>
          <a:p>
            <a:pPr algn="just"/>
            <a:r>
              <a:rPr lang="hr-HR" dirty="0" smtClean="0"/>
              <a:t>Po dodatku ovog proširenja, moguće je oblikovati izgled nove kartice po vlastitim željama.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/>
          <a:stretch/>
        </p:blipFill>
        <p:spPr>
          <a:xfrm>
            <a:off x="1743869" y="2636912"/>
            <a:ext cx="5846534" cy="37392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91176" y="2694832"/>
            <a:ext cx="781049" cy="238868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746895" y="5013176"/>
            <a:ext cx="5777433" cy="1008112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38325" y="6105525"/>
            <a:ext cx="400050" cy="238125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16216" y="3284984"/>
            <a:ext cx="1075431" cy="266290"/>
          </a:xfrm>
          <a:prstGeom prst="roundRect">
            <a:avLst>
              <a:gd name="adj" fmla="val 636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1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" b="23312"/>
          <a:stretch/>
        </p:blipFill>
        <p:spPr>
          <a:xfrm>
            <a:off x="66144" y="253699"/>
            <a:ext cx="9057885" cy="5945084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0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Dodaci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463884" cy="4071937"/>
          </a:xfrm>
        </p:spPr>
        <p:txBody>
          <a:bodyPr/>
          <a:lstStyle/>
          <a:p>
            <a:pPr algn="just"/>
            <a:r>
              <a:rPr lang="hr-HR" dirty="0" smtClean="0"/>
              <a:t>Uočiti da se dodaci mogu izdvajati po kategorijama i vrstama. Odabrati kategoriju: </a:t>
            </a:r>
            <a:r>
              <a:rPr lang="hr-HR" b="1" i="1" spc="-80" dirty="0">
                <a:solidFill>
                  <a:srgbClr val="F5B32F"/>
                </a:solidFill>
                <a:effectLst/>
              </a:rPr>
              <a:t>Obrazovanje/Nastavni i administrativni alati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Pregledati ponudu dodataka, odabrati dodatak koji smatraš korisnim i zanimljivim, pa na stranicu </a:t>
            </a:r>
            <a:r>
              <a:rPr lang="hr-HR" b="1" i="1" spc="-80" dirty="0">
                <a:solidFill>
                  <a:srgbClr val="F5B32F"/>
                </a:solidFill>
                <a:effectLst/>
              </a:rPr>
              <a:t>10</a:t>
            </a:r>
            <a:r>
              <a:rPr lang="hr-HR" dirty="0" smtClean="0"/>
              <a:t>, </a:t>
            </a:r>
            <a:r>
              <a:rPr lang="hr-HR" spc="-80" dirty="0"/>
              <a:t>datoteke </a:t>
            </a:r>
            <a:r>
              <a:rPr lang="hr-HR" b="1" i="1" spc="-80" dirty="0">
                <a:solidFill>
                  <a:srgbClr val="F5B32F"/>
                </a:solidFill>
              </a:rPr>
              <a:t>DZ-Web preglednik </a:t>
            </a:r>
            <a:r>
              <a:rPr lang="hr-HR" b="1" i="1" spc="-80" dirty="0" smtClean="0">
                <a:solidFill>
                  <a:srgbClr val="F5B32F"/>
                </a:solidFill>
              </a:rPr>
              <a:t> </a:t>
            </a:r>
            <a:r>
              <a:rPr lang="hr-HR" dirty="0" smtClean="0"/>
              <a:t>zalijepiti zaslonsku sliku prozora s pregledom dodatka. </a:t>
            </a:r>
          </a:p>
          <a:p>
            <a:pPr algn="just"/>
            <a:r>
              <a:rPr lang="hr-HR" dirty="0" smtClean="0"/>
              <a:t>Ispod slike zapisati zašto dodatak smatraš vrijednim.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95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Upis adrese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525962"/>
          </a:xfrm>
        </p:spPr>
        <p:txBody>
          <a:bodyPr/>
          <a:lstStyle/>
          <a:p>
            <a:pPr algn="just"/>
            <a:r>
              <a:rPr lang="hr-HR" smtClean="0"/>
              <a:t>Za otvaranje i pregled Web stranice poznate adrese, adresu treba </a:t>
            </a:r>
            <a:r>
              <a:rPr lang="hr-HR" b="1" smtClean="0"/>
              <a:t>upisati </a:t>
            </a:r>
            <a:r>
              <a:rPr lang="hr-HR" smtClean="0"/>
              <a:t>u za to </a:t>
            </a:r>
            <a:r>
              <a:rPr lang="hr-HR" b="1" smtClean="0"/>
              <a:t>predviđeno</a:t>
            </a:r>
            <a:r>
              <a:rPr lang="hr-HR" smtClean="0"/>
              <a:t> </a:t>
            </a:r>
            <a:r>
              <a:rPr lang="hr-HR" b="1" smtClean="0"/>
              <a:t>područje adresne trake</a:t>
            </a:r>
            <a:r>
              <a:rPr lang="hr-HR" smtClean="0"/>
              <a:t>.</a:t>
            </a:r>
          </a:p>
          <a:p>
            <a:endParaRPr lang="hr-HR" smtClean="0"/>
          </a:p>
          <a:p>
            <a:pPr algn="just"/>
            <a:r>
              <a:rPr lang="hr-HR" smtClean="0"/>
              <a:t>Postupak učitavanja stranice može se pratiti </a:t>
            </a:r>
            <a:r>
              <a:rPr lang="hr-HR" b="1" smtClean="0"/>
              <a:t>u statusnoj traci</a:t>
            </a:r>
            <a:r>
              <a:rPr lang="hr-HR" smtClean="0"/>
              <a:t>.</a:t>
            </a:r>
          </a:p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6" name="Picture 5" descr="ie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5605297" cy="78899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Slika 8" descr="i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643446"/>
            <a:ext cx="3571309" cy="164307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786183" y="4643447"/>
            <a:ext cx="2786082" cy="35719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214810" y="5643578"/>
            <a:ext cx="2786082" cy="35719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>
            <a:off x="3714744" y="5589240"/>
            <a:ext cx="357130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Nedostupna stranica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2303465"/>
          </a:xfrm>
        </p:spPr>
        <p:txBody>
          <a:bodyPr/>
          <a:lstStyle/>
          <a:p>
            <a:r>
              <a:rPr lang="hr-HR" smtClean="0"/>
              <a:t>Ako se adresa upiše </a:t>
            </a:r>
            <a:r>
              <a:rPr lang="hr-HR" b="1" smtClean="0"/>
              <a:t>pogrešno</a:t>
            </a:r>
            <a:r>
              <a:rPr lang="hr-HR" smtClean="0"/>
              <a:t> ili se upiše </a:t>
            </a:r>
            <a:r>
              <a:rPr lang="hr-HR" b="1" smtClean="0"/>
              <a:t>nepostojeća adresa</a:t>
            </a:r>
            <a:r>
              <a:rPr lang="hr-HR" smtClean="0"/>
              <a:t>, preglednik će nas na neki način obavijestiti.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6" name="Slika 5" descr="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643182"/>
            <a:ext cx="7286676" cy="37147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Pravokutnik 6"/>
          <p:cNvSpPr/>
          <p:nvPr/>
        </p:nvSpPr>
        <p:spPr>
          <a:xfrm>
            <a:off x="1357290" y="5929330"/>
            <a:ext cx="4929222" cy="50006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Poveznice - linkovi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4500570"/>
            <a:ext cx="8686800" cy="1811318"/>
          </a:xfrm>
        </p:spPr>
        <p:txBody>
          <a:bodyPr/>
          <a:lstStyle/>
          <a:p>
            <a:r>
              <a:rPr lang="hr-HR" dirty="0" smtClean="0"/>
              <a:t>Svaki put kada kazalo promijeni oblik, </a:t>
            </a:r>
            <a:r>
              <a:rPr lang="hr-HR" b="1" dirty="0" smtClean="0"/>
              <a:t>u statusnoj se traci </a:t>
            </a:r>
            <a:r>
              <a:rPr lang="hr-HR" dirty="0" smtClean="0"/>
              <a:t>pojavi </a:t>
            </a:r>
            <a:r>
              <a:rPr lang="hr-HR" b="1" dirty="0" smtClean="0"/>
              <a:t>adresa stranice na koju ta poveznica vodi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pic>
        <p:nvPicPr>
          <p:cNvPr id="6" name="Slika 5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500174"/>
            <a:ext cx="3020807" cy="264320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Zaobljeni pravokutnik 6"/>
          <p:cNvSpPr/>
          <p:nvPr/>
        </p:nvSpPr>
        <p:spPr>
          <a:xfrm>
            <a:off x="5929322" y="3214686"/>
            <a:ext cx="1928826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214281" y="1571612"/>
            <a:ext cx="55860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Riječi ili slike koje su </a:t>
            </a: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poveznice</a:t>
            </a:r>
            <a:b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linkovi</a:t>
            </a: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na druge stranice, obično </a:t>
            </a:r>
            <a:b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 </a:t>
            </a: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naglašene </a:t>
            </a: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(npr. bojom), a </a:t>
            </a:r>
            <a:b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prepoznaju se i po tome što </a:t>
            </a:r>
            <a:b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kazalo mijenja oblik</a:t>
            </a: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kad se nalazi </a:t>
            </a:r>
            <a:b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njima.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16252"/>
            <a:ext cx="4597450" cy="79540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Zaobljeni pravokutnik 9"/>
          <p:cNvSpPr/>
          <p:nvPr/>
        </p:nvSpPr>
        <p:spPr>
          <a:xfrm>
            <a:off x="2148086" y="6013956"/>
            <a:ext cx="4576564" cy="329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zervirano mjesto sadržaja 14" descr="vc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1" y="1071546"/>
            <a:ext cx="8667999" cy="4572032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285984" y="214290"/>
            <a:ext cx="3571900" cy="571504"/>
          </a:xfrm>
          <a:prstGeom prst="wedgeRectCallout">
            <a:avLst>
              <a:gd name="adj1" fmla="val -29490"/>
              <a:gd name="adj2" fmla="val 11641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https://webmail.skole.hr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572264" y="428604"/>
            <a:ext cx="2357454" cy="571504"/>
          </a:xfrm>
          <a:prstGeom prst="wedgeRectCallout">
            <a:avLst>
              <a:gd name="adj1" fmla="val -75862"/>
              <a:gd name="adj2" fmla="val 21572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www.carnet.hr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000628" y="6072206"/>
            <a:ext cx="3929090" cy="571504"/>
          </a:xfrm>
          <a:prstGeom prst="wedgeRectCallout">
            <a:avLst>
              <a:gd name="adj1" fmla="val 19369"/>
              <a:gd name="adj2" fmla="val -15668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https://redbutton.mup.hr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57158" y="4143380"/>
            <a:ext cx="3500462" cy="571504"/>
          </a:xfrm>
          <a:prstGeom prst="wedgeRectCallout">
            <a:avLst>
              <a:gd name="adj1" fmla="val 20942"/>
              <a:gd name="adj2" fmla="val -30087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www.skole.hr/nastavnici</a:t>
            </a:r>
          </a:p>
        </p:txBody>
      </p:sp>
      <p:pic>
        <p:nvPicPr>
          <p:cNvPr id="13" name="Slika 12" descr="i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636"/>
            <a:ext cx="2210109" cy="571580"/>
          </a:xfrm>
          <a:prstGeom prst="rect">
            <a:avLst/>
          </a:prstGeom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714348" y="5857892"/>
            <a:ext cx="2714644" cy="571504"/>
          </a:xfrm>
          <a:prstGeom prst="wedgeRectCallout">
            <a:avLst>
              <a:gd name="adj1" fmla="val -20217"/>
              <a:gd name="adj2" fmla="val -120821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115000"/>
              </a:lnSpc>
              <a:spcBef>
                <a:spcPct val="35000"/>
              </a:spcBef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2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http://www.edu.hr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6115</TotalTime>
  <Words>1697</Words>
  <Application>Microsoft Office PowerPoint</Application>
  <PresentationFormat>On-screen Show (4:3)</PresentationFormat>
  <Paragraphs>267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Putovanje</vt:lpstr>
      <vt:lpstr>Web preglednik</vt:lpstr>
      <vt:lpstr>Web preglednik (engl. Web browser)</vt:lpstr>
      <vt:lpstr>Web preglednICI</vt:lpstr>
      <vt:lpstr>Prozor programa</vt:lpstr>
      <vt:lpstr>Kartice Web stranica</vt:lpstr>
      <vt:lpstr>Upis adrese</vt:lpstr>
      <vt:lpstr>Nedostupna stranica</vt:lpstr>
      <vt:lpstr>Poveznice - linkovi</vt:lpstr>
      <vt:lpstr>PowerPoint Presentation</vt:lpstr>
      <vt:lpstr>DZ – web preglednik</vt:lpstr>
      <vt:lpstr>Web preglednICI</vt:lpstr>
      <vt:lpstr>alati</vt:lpstr>
      <vt:lpstr>Početna stranica</vt:lpstr>
      <vt:lpstr>Početna stranica (firefox)</vt:lpstr>
      <vt:lpstr>Početna stranica (google Chrome)</vt:lpstr>
      <vt:lpstr>Početna stranica</vt:lpstr>
      <vt:lpstr>Važne Web adrese</vt:lpstr>
      <vt:lpstr>Adrese nedavno posjećenih stranica</vt:lpstr>
      <vt:lpstr>Brisanje povijesti pregledavanja</vt:lpstr>
      <vt:lpstr>Brisanje povijesti pregledavanja</vt:lpstr>
      <vt:lpstr>Povijest pregledavanja</vt:lpstr>
      <vt:lpstr>Privatni prozor</vt:lpstr>
      <vt:lpstr>Privatni prozor – anonimni način </vt:lpstr>
      <vt:lpstr>Privatni prozor – anonimni način </vt:lpstr>
      <vt:lpstr>Privatni prozor – anonimni način </vt:lpstr>
      <vt:lpstr>Privatni prozor</vt:lpstr>
      <vt:lpstr>Pretraživanje web stranica</vt:lpstr>
      <vt:lpstr>Postavke tražilica</vt:lpstr>
      <vt:lpstr>Pretraga po pojmu s trenutne stranice</vt:lpstr>
      <vt:lpstr>Pretraga trenutne stranice</vt:lpstr>
      <vt:lpstr>pretraga</vt:lpstr>
      <vt:lpstr>pretraga</vt:lpstr>
      <vt:lpstr>Pohrana Web stranica</vt:lpstr>
      <vt:lpstr>Pohrana cjelokupnog sadržaja</vt:lpstr>
      <vt:lpstr>Oblici pohrane</vt:lpstr>
      <vt:lpstr>Oblici pohrane</vt:lpstr>
      <vt:lpstr>Kopiranje dijelova stranice</vt:lpstr>
      <vt:lpstr>Pohrana Web stranica (i njihovih dijelova)</vt:lpstr>
      <vt:lpstr>Kopiranje dijelova stranice</vt:lpstr>
      <vt:lpstr>Kopiranje dijelova stranice</vt:lpstr>
      <vt:lpstr>Zaštita autorskih prava</vt:lpstr>
      <vt:lpstr>Creative Commons (CC) licence</vt:lpstr>
      <vt:lpstr>Zaštita autorskih prava</vt:lpstr>
      <vt:lpstr>Dodatna pomoć</vt:lpstr>
      <vt:lpstr>Dodatna pomoć</vt:lpstr>
      <vt:lpstr>Dodatna pomoć</vt:lpstr>
      <vt:lpstr>Dodaci – Add-ons</vt:lpstr>
      <vt:lpstr>Dodaci: chrome web-trgovina</vt:lpstr>
      <vt:lpstr>Primjer - A better new tab</vt:lpstr>
      <vt:lpstr>Primjer - A better new tab</vt:lpstr>
      <vt:lpstr>PowerPoint Presentation</vt:lpstr>
      <vt:lpstr>Dodaci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SŠVG</cp:lastModifiedBy>
  <cp:revision>495</cp:revision>
  <dcterms:created xsi:type="dcterms:W3CDTF">2012-03-18T17:34:57Z</dcterms:created>
  <dcterms:modified xsi:type="dcterms:W3CDTF">2016-03-02T08:27:26Z</dcterms:modified>
</cp:coreProperties>
</file>