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57" r:id="rId10"/>
    <p:sldId id="262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62A70-BF72-4FDA-88DB-80723A852D61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B34A5-82E2-42BA-AC3C-E3BB56E31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976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BCEF8-EFEB-4A18-86C6-4E2A17117193}" type="slidenum">
              <a:rPr lang="hr-HR" smtClean="0"/>
              <a:pPr/>
              <a:t>1</a:t>
            </a:fld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A1EDA-7DA5-48FE-8B66-7BC12404BF40}" type="slidenum">
              <a:rPr lang="hr-HR" smtClean="0"/>
              <a:pPr/>
              <a:t>2</a:t>
            </a:fld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EF03C-F40C-4462-A082-E7CB3CA62BED}" type="slidenum">
              <a:rPr lang="hr-HR" smtClean="0"/>
              <a:pPr/>
              <a:t>3</a:t>
            </a:fld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96CA8-275C-4D72-980E-00B5C249BB64}" type="slidenum">
              <a:rPr lang="hr-HR" smtClean="0"/>
              <a:pPr/>
              <a:t>4</a:t>
            </a:fld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AB03F0-E347-4E0D-A435-4F269C0E0143}" type="slidenum">
              <a:rPr lang="hr-HR"/>
              <a:pPr/>
              <a:t>5</a:t>
            </a:fld>
            <a:endParaRPr lang="hr-HR"/>
          </a:p>
        </p:txBody>
      </p:sp>
      <p:sp>
        <p:nvSpPr>
          <p:cNvPr id="880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8806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C69674-1D72-4424-AC4D-A878441B3D8B}" type="slidenum">
              <a:rPr lang="hr-HR" sz="1200"/>
              <a:pPr algn="r"/>
              <a:t>5</a:t>
            </a:fld>
            <a:endParaRPr lang="hr-H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53493-775A-4FB7-80F7-4AFE032FB282}" type="slidenum">
              <a:rPr lang="hr-HR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5C15D1-CD34-4532-B5A8-813DA6F6883C}" type="slidenum">
              <a:rPr lang="hr-HR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1D07A-A3AC-4C42-911F-640D47FDE1FF}" type="slidenum">
              <a:rPr lang="hr-HR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327D6-AF27-454C-9A37-931EBA6A76D8}" type="slidenum">
              <a:rPr lang="hr-HR" smtClean="0"/>
              <a:pPr/>
              <a:t>10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5263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4A1D7-4152-4602-907C-E112B918D927}" type="datetime1">
              <a:rPr lang="hr-HR"/>
              <a:pPr>
                <a:defRPr/>
              </a:pPr>
              <a:t>22.4.2015.</a:t>
            </a:fld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S.Šutalo i D.Grundler, 2009.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6B90F-9D95-45FE-B2DD-E61533BD1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8F90-2353-4474-8477-35557CF18B20}" type="datetimeFigureOut">
              <a:rPr lang="hr-HR" smtClean="0"/>
              <a:t>22.4.2015.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FF218-5693-42F9-8096-91967972BF7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B69FB-6317-47C1-AE47-DABB27098DD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993D00-DA45-4713-8F14-AADA335D20DA}" type="slidenum">
              <a:rPr lang="en-US" sz="1200">
                <a:latin typeface="Arial Black" pitchFamily="34" charset="0"/>
              </a:rPr>
              <a:pPr algn="r"/>
              <a:t>1</a:t>
            </a:fld>
            <a:endParaRPr lang="en-US" sz="1200">
              <a:latin typeface="Arial Black" pitchFamily="34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zh-CN" sz="4000" dirty="0" smtClean="0"/>
              <a:t>Kako je sve počelo?</a:t>
            </a:r>
            <a:endParaRPr lang="en-US" sz="4000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3887787" cy="40338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hr-HR" altLang="zh-CN" dirty="0"/>
              <a:t>U početku su  povezana samo četiri računala s četiri izabrana sveučilišta u SAD-u 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hr-HR" altLang="zh-CN" dirty="0" smtClean="0">
                <a:solidFill>
                  <a:srgbClr val="FF0000"/>
                </a:solidFill>
              </a:rPr>
              <a:t>Kako se zvala ta mreža?</a:t>
            </a:r>
          </a:p>
        </p:txBody>
      </p:sp>
      <p:pic>
        <p:nvPicPr>
          <p:cNvPr id="6151" name="Picture 5" descr="arpane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24744"/>
            <a:ext cx="3960813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3568" y="5157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Nabroji vrste mreža prema geografskoj rasprostranjenosti: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E0EA9C-8BE6-4EAA-A4F3-6A3B6A87701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5330825" cy="3773488"/>
          </a:xfrm>
        </p:spPr>
        <p:txBody>
          <a:bodyPr/>
          <a:lstStyle/>
          <a:p>
            <a:pPr eaLnBrk="1" hangingPunct="1"/>
            <a:r>
              <a:rPr lang="hr-HR" dirty="0" smtClean="0">
                <a:solidFill>
                  <a:srgbClr val="FF0000"/>
                </a:solidFill>
              </a:rPr>
              <a:t>Upiši svoju školsku adresu elektroničke pošte i objasni pojmove.</a:t>
            </a:r>
          </a:p>
        </p:txBody>
      </p:sp>
      <p:pic>
        <p:nvPicPr>
          <p:cNvPr id="12295" name="Picture 6" descr="domai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916113"/>
            <a:ext cx="19431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7110C-D9E2-4E3D-9467-59B8B322F29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26C5CC-0DB0-4B18-AB42-BDB075CBF76A}" type="slidenum">
              <a:rPr lang="en-US" sz="1200">
                <a:latin typeface="Arial Black" pitchFamily="34" charset="0"/>
              </a:rPr>
              <a:pPr algn="r"/>
              <a:t>2</a:t>
            </a:fld>
            <a:endParaRPr lang="en-US" sz="1200">
              <a:latin typeface="Arial Black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50188" cy="4276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 smtClean="0">
                <a:solidFill>
                  <a:srgbClr val="FF0000"/>
                </a:solidFill>
              </a:rPr>
              <a:t>Skup pravila kojom podaci putuju internetom naziva se: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dirty="0" smtClean="0"/>
          </a:p>
          <a:p>
            <a:pPr eaLnBrk="1" hangingPunct="1">
              <a:defRPr/>
            </a:pPr>
            <a:endParaRPr lang="hr-HR" sz="3200" dirty="0" smtClean="0"/>
          </a:p>
        </p:txBody>
      </p:sp>
      <p:pic>
        <p:nvPicPr>
          <p:cNvPr id="14343" name="Picture 4" descr="tcp-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3284538"/>
            <a:ext cx="3024188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627C1F-687A-4288-AC38-AB2924CD02B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AC65EA-68CB-40B1-8A8F-816E3BD15235}" type="slidenum">
              <a:rPr lang="en-US" sz="1200">
                <a:latin typeface="Arial Black" pitchFamily="34" charset="0"/>
              </a:rPr>
              <a:pPr algn="r"/>
              <a:t>3</a:t>
            </a:fld>
            <a:endParaRPr lang="en-US" sz="1200">
              <a:latin typeface="Arial Black" pitchFamily="34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332656"/>
            <a:ext cx="7632700" cy="47525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/>
              <a:t>Sustav interneta razumije samo brojčane adrese u binarnom obliku.</a:t>
            </a:r>
          </a:p>
          <a:p>
            <a:pPr eaLnBrk="1" hangingPunct="1">
              <a:defRPr/>
            </a:pPr>
            <a:r>
              <a:rPr lang="hr-HR" dirty="0"/>
              <a:t>Simboličke adrese postoje kako bi ljudima olakšale pamćenje i zapisivanje adresa.</a:t>
            </a:r>
          </a:p>
          <a:p>
            <a:pPr eaLnBrk="1" hangingPunct="1">
              <a:defRPr/>
            </a:pPr>
            <a:r>
              <a:rPr lang="hr-HR" dirty="0">
                <a:solidFill>
                  <a:srgbClr val="FF0000"/>
                </a:solidFill>
              </a:rPr>
              <a:t>Prije početka bilo kakve komunikacije potrebno je simboličke adrese pretvoriti u brojčane i to </a:t>
            </a:r>
            <a:r>
              <a:rPr lang="hr-HR" dirty="0" smtClean="0">
                <a:solidFill>
                  <a:srgbClr val="FF0000"/>
                </a:solidFill>
              </a:rPr>
              <a:t>radi: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8" name="Picture 9" descr="ssasas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157192"/>
            <a:ext cx="1681341" cy="156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B66189-DC8C-445A-A5BB-0B43E56148E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476672"/>
            <a:ext cx="7634287" cy="3629025"/>
          </a:xfrm>
          <a:noFill/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  <a:effectLst/>
              </a:rPr>
              <a:t>Organizacije koje korisniku omogućuju pristup internetu zovu se:</a:t>
            </a:r>
            <a:r>
              <a:rPr lang="hr-HR" b="1" dirty="0" smtClean="0">
                <a:solidFill>
                  <a:srgbClr val="FF0000"/>
                </a:solidFill>
                <a:effectLst/>
              </a:rPr>
              <a:t> </a:t>
            </a:r>
            <a:br>
              <a:rPr lang="hr-HR" b="1" dirty="0" smtClean="0">
                <a:solidFill>
                  <a:srgbClr val="FF0000"/>
                </a:solidFill>
                <a:effectLst/>
              </a:rPr>
            </a:br>
            <a:r>
              <a:rPr lang="hr-HR" dirty="0" smtClean="0">
                <a:solidFill>
                  <a:srgbClr val="FF0000"/>
                </a:solidFill>
                <a:effectLst/>
              </a:rPr>
              <a:t>(engl</a:t>
            </a:r>
            <a:r>
              <a:rPr lang="hr-HR" dirty="0" smtClean="0">
                <a:solidFill>
                  <a:srgbClr val="FF0000"/>
                </a:solidFill>
              </a:rPr>
              <a:t>eski:                           </a:t>
            </a:r>
            <a:r>
              <a:rPr lang="hr-HR" dirty="0" smtClean="0">
                <a:solidFill>
                  <a:srgbClr val="FF0000"/>
                </a:solidFill>
                <a:effectLst/>
              </a:rPr>
              <a:t>). </a:t>
            </a:r>
            <a:endParaRPr lang="hr-HR" altLang="zh-CN" dirty="0" smtClean="0">
              <a:solidFill>
                <a:srgbClr val="FF0000"/>
              </a:solidFill>
              <a:effectLst/>
              <a:sym typeface="Symbol" pitchFamily="18" charset="2"/>
            </a:endParaRPr>
          </a:p>
          <a:p>
            <a:r>
              <a:rPr lang="hr-HR" dirty="0" smtClean="0">
                <a:solidFill>
                  <a:srgbClr val="FF0000"/>
                </a:solidFill>
                <a:effectLst/>
              </a:rPr>
              <a:t>Nabroji neke u Republici Hrvatskoj: </a:t>
            </a:r>
          </a:p>
        </p:txBody>
      </p:sp>
      <p:pic>
        <p:nvPicPr>
          <p:cNvPr id="40966" name="Picture 5" descr="www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47864" y="4293096"/>
            <a:ext cx="2160861" cy="19448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CD6003-44E0-4F7D-BFDC-6869414BA9DA}" type="slidenum">
              <a:rPr lang="en-US"/>
              <a:pPr/>
              <a:t>5</a:t>
            </a:fld>
            <a:endParaRPr lang="en-US"/>
          </a:p>
        </p:txBody>
      </p:sp>
      <p:sp>
        <p:nvSpPr>
          <p:cNvPr id="4100" name="Rectangle 10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B0507B-3A13-426B-A8AB-957974458969}" type="slidenum">
              <a:rPr lang="en-US" sz="1200">
                <a:latin typeface="Arial Black" pitchFamily="34" charset="0"/>
              </a:rPr>
              <a:pPr algn="r"/>
              <a:t>5</a:t>
            </a:fld>
            <a:endParaRPr lang="en-US" sz="1200">
              <a:latin typeface="Arial Black" pitchFamily="34" charset="0"/>
            </a:endParaRPr>
          </a:p>
        </p:txBody>
      </p:sp>
      <p:sp>
        <p:nvSpPr>
          <p:cNvPr id="410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23BFE0-C2CF-4239-B78E-25A5484D075A}" type="slidenum">
              <a:rPr lang="en-US" sz="1200">
                <a:latin typeface="Arial Black" pitchFamily="34" charset="0"/>
              </a:rPr>
              <a:pPr algn="r"/>
              <a:t>5</a:t>
            </a:fld>
            <a:endParaRPr lang="en-US" sz="1200">
              <a:latin typeface="Arial Black" pitchFamily="34" charset="0"/>
            </a:endParaRP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548680"/>
            <a:ext cx="7562850" cy="4419600"/>
          </a:xfrm>
        </p:spPr>
        <p:txBody>
          <a:bodyPr/>
          <a:lstStyle/>
          <a:p>
            <a:pPr eaLnBrk="1" hangingPunct="1"/>
            <a:r>
              <a:rPr lang="hr-HR" dirty="0" smtClean="0">
                <a:solidFill>
                  <a:srgbClr val="FF0000"/>
                </a:solidFill>
              </a:rPr>
              <a:t>Program koji omogućuje prikaz Web stranica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zove se:</a:t>
            </a:r>
          </a:p>
          <a:p>
            <a:pPr eaLnBrk="1" hangingPunct="1"/>
            <a:r>
              <a:rPr lang="hr-HR" dirty="0" smtClean="0">
                <a:solidFill>
                  <a:srgbClr val="FF0000"/>
                </a:solidFill>
              </a:rPr>
              <a:t>Nabroji neke (barem 3):</a:t>
            </a:r>
          </a:p>
          <a:p>
            <a:pPr eaLnBrk="1" hangingPunct="1"/>
            <a:endParaRPr lang="hr-HR" dirty="0" smtClean="0"/>
          </a:p>
        </p:txBody>
      </p:sp>
      <p:pic>
        <p:nvPicPr>
          <p:cNvPr id="4105" name="Picture 4" descr="wwww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653136"/>
            <a:ext cx="3960143" cy="171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4F23BB-E6E7-4FBE-A500-E6EFECF78CC0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Upis adrese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15414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hr-HR" dirty="0"/>
              <a:t>Za otvaranje i pregled Web stranice poznate adrese, adresu treba upisati u za  to predviđeno područje adresne trake.</a:t>
            </a:r>
          </a:p>
          <a:p>
            <a:pPr eaLnBrk="1" hangingPunct="1">
              <a:lnSpc>
                <a:spcPct val="110000"/>
              </a:lnSpc>
            </a:pPr>
            <a:endParaRPr lang="hr-HR" dirty="0" smtClean="0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611188" y="3789363"/>
            <a:ext cx="7924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1325" indent="-441325">
              <a:lnSpc>
                <a:spcPct val="120000"/>
              </a:lnSpc>
              <a:spcAft>
                <a:spcPct val="400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hr-HR" sz="2400" dirty="0"/>
              <a:t>	</a:t>
            </a:r>
            <a:r>
              <a:rPr lang="hr-HR" sz="2400" dirty="0" smtClean="0">
                <a:solidFill>
                  <a:srgbClr val="FF0000"/>
                </a:solidFill>
              </a:rPr>
              <a:t>Ako neznamo točnu adresu koristimo</a:t>
            </a:r>
            <a:endParaRPr lang="hr-HR" sz="2400" dirty="0">
              <a:solidFill>
                <a:srgbClr val="FF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11413" y="2997200"/>
            <a:ext cx="4622800" cy="577850"/>
            <a:chOff x="1519" y="1888"/>
            <a:chExt cx="2912" cy="364"/>
          </a:xfrm>
        </p:grpSpPr>
        <p:pic>
          <p:nvPicPr>
            <p:cNvPr id="10251" name="Picture 5" descr="ie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19" y="1888"/>
              <a:ext cx="2586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2" name="Picture 7" descr="sasa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42" y="1897"/>
              <a:ext cx="589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8" name="AutoShape 9"/>
          <p:cNvSpPr>
            <a:spLocks noChangeArrowheads="1"/>
          </p:cNvSpPr>
          <p:nvPr/>
        </p:nvSpPr>
        <p:spPr bwMode="auto">
          <a:xfrm>
            <a:off x="6443663" y="2997200"/>
            <a:ext cx="576262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(c) S.Šutalo i D.Grundler, 2009.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764071-62AC-4F37-8071-E6A8E4BE6D1C}" type="slidenum">
              <a:rPr lang="en-US"/>
              <a:pPr/>
              <a:t>7</a:t>
            </a:fld>
            <a:endParaRPr lang="en-US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052736"/>
            <a:ext cx="7924800" cy="4205288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zh-CN" dirty="0">
                <a:sym typeface="Symbol" pitchFamily="18" charset="2"/>
              </a:rPr>
              <a:t>Riječi ili slike koje predstavljaju </a:t>
            </a:r>
            <a:br>
              <a:rPr lang="hr-HR" altLang="zh-CN" dirty="0">
                <a:sym typeface="Symbol" pitchFamily="18" charset="2"/>
              </a:rPr>
            </a:br>
            <a:r>
              <a:rPr lang="hr-HR" altLang="zh-CN" dirty="0">
                <a:solidFill>
                  <a:srgbClr val="FF0000"/>
                </a:solidFill>
                <a:sym typeface="Symbol" pitchFamily="18" charset="2"/>
              </a:rPr>
              <a:t>______________</a:t>
            </a:r>
            <a:r>
              <a:rPr lang="hr-HR" altLang="zh-CN" dirty="0">
                <a:sym typeface="Symbol" pitchFamily="18" charset="2"/>
              </a:rPr>
              <a:t>s nekom drugom Web </a:t>
            </a:r>
            <a:br>
              <a:rPr lang="hr-HR" altLang="zh-CN" dirty="0">
                <a:sym typeface="Symbol" pitchFamily="18" charset="2"/>
              </a:rPr>
            </a:br>
            <a:r>
              <a:rPr lang="hr-HR" altLang="zh-CN" dirty="0">
                <a:sym typeface="Symbol" pitchFamily="18" charset="2"/>
              </a:rPr>
              <a:t>stranicom, obično su podvučene </a:t>
            </a:r>
            <a:br>
              <a:rPr lang="hr-HR" altLang="zh-CN" dirty="0">
                <a:sym typeface="Symbol" pitchFamily="18" charset="2"/>
              </a:rPr>
            </a:br>
            <a:r>
              <a:rPr lang="hr-HR" altLang="zh-CN" dirty="0">
                <a:sym typeface="Symbol" pitchFamily="18" charset="2"/>
              </a:rPr>
              <a:t>i naglašene bojom a prepoznaju </a:t>
            </a:r>
            <a:br>
              <a:rPr lang="hr-HR" altLang="zh-CN" dirty="0">
                <a:sym typeface="Symbol" pitchFamily="18" charset="2"/>
              </a:rPr>
            </a:br>
            <a:r>
              <a:rPr lang="hr-HR" altLang="zh-CN" dirty="0">
                <a:sym typeface="Symbol" pitchFamily="18" charset="2"/>
              </a:rPr>
              <a:t>se i po tome što kazalo mijenja </a:t>
            </a:r>
            <a:br>
              <a:rPr lang="hr-HR" altLang="zh-CN" dirty="0">
                <a:sym typeface="Symbol" pitchFamily="18" charset="2"/>
              </a:rPr>
            </a:br>
            <a:r>
              <a:rPr lang="hr-HR" altLang="zh-CN" dirty="0">
                <a:sym typeface="Symbol" pitchFamily="18" charset="2"/>
              </a:rPr>
              <a:t>oblik kad se nalazi na njima.</a:t>
            </a:r>
          </a:p>
        </p:txBody>
      </p:sp>
      <p:pic>
        <p:nvPicPr>
          <p:cNvPr id="18438" name="Picture 5" descr="GIM_11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556792"/>
            <a:ext cx="1620839" cy="172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285A0D-A8B8-4971-AD87-F1535DAA0393}" type="slidenum">
              <a:rPr lang="en-US"/>
              <a:pPr/>
              <a:t>8</a:t>
            </a:fld>
            <a:endParaRPr lang="en-US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1757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5000"/>
              </a:lnSpc>
            </a:pPr>
            <a:r>
              <a:rPr lang="hr-HR" dirty="0" smtClean="0">
                <a:solidFill>
                  <a:srgbClr val="FF0000"/>
                </a:solidFill>
              </a:rPr>
              <a:t>Svaki put kada se pokrene Web preglednik, učita se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99592" y="3501008"/>
            <a:ext cx="7488237" cy="2695575"/>
            <a:chOff x="567" y="1979"/>
            <a:chExt cx="4717" cy="1698"/>
          </a:xfrm>
        </p:grpSpPr>
        <p:pic>
          <p:nvPicPr>
            <p:cNvPr id="34824" name="Picture 5" descr="ie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7" y="1979"/>
              <a:ext cx="3757" cy="1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5" name="Picture 4" descr="ie3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46" y="2523"/>
              <a:ext cx="3538" cy="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823" name="Picture 7" descr="ie2298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5825" y="2636838"/>
            <a:ext cx="7715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Zadatak za pretraživanje interneta</a:t>
            </a:r>
            <a:br>
              <a:rPr lang="hr-HR" dirty="0" smtClean="0"/>
            </a:br>
            <a:r>
              <a:rPr lang="hr-HR" dirty="0" smtClean="0"/>
              <a:t>Upiši odgovore u nastavku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Pojam </a:t>
            </a:r>
            <a:r>
              <a:rPr lang="hr-HR" b="1" u="sng" dirty="0" smtClean="0">
                <a:solidFill>
                  <a:srgbClr val="FF0000"/>
                </a:solidFill>
              </a:rPr>
              <a:t>Marie Curie</a:t>
            </a:r>
          </a:p>
          <a:p>
            <a:r>
              <a:rPr lang="hr-HR" dirty="0"/>
              <a:t>Koje je godine </a:t>
            </a:r>
            <a:r>
              <a:rPr lang="hr-HR" dirty="0" smtClean="0"/>
              <a:t>rođena?</a:t>
            </a:r>
            <a:endParaRPr lang="hr-HR" dirty="0"/>
          </a:p>
          <a:p>
            <a:r>
              <a:rPr lang="hr-HR" dirty="0"/>
              <a:t>Gdje je živjela i </a:t>
            </a:r>
            <a:r>
              <a:rPr lang="hr-HR" dirty="0" smtClean="0"/>
              <a:t>djelovala?</a:t>
            </a:r>
            <a:endParaRPr lang="hr-HR" dirty="0"/>
          </a:p>
          <a:p>
            <a:r>
              <a:rPr lang="hr-HR" dirty="0"/>
              <a:t>Koje kemijske elemente je </a:t>
            </a:r>
            <a:r>
              <a:rPr lang="hr-HR" dirty="0" smtClean="0"/>
              <a:t>otkrila?</a:t>
            </a:r>
            <a:endParaRPr lang="hr-HR" dirty="0"/>
          </a:p>
          <a:p>
            <a:r>
              <a:rPr lang="hr-HR" dirty="0"/>
              <a:t>Od čega je </a:t>
            </a:r>
            <a:r>
              <a:rPr lang="hr-HR" dirty="0" smtClean="0"/>
              <a:t>umrla?</a:t>
            </a:r>
            <a:endParaRPr lang="hr-HR" dirty="0"/>
          </a:p>
          <a:p>
            <a:r>
              <a:rPr lang="hr-HR" dirty="0" smtClean="0"/>
              <a:t>Napiši Nobelove </a:t>
            </a:r>
            <a:r>
              <a:rPr lang="hr-HR" dirty="0"/>
              <a:t>nagrade (godine i za </a:t>
            </a:r>
            <a:r>
              <a:rPr lang="hr-HR" dirty="0" smtClean="0"/>
              <a:t>što)!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221</Words>
  <Application>Microsoft Office PowerPoint</Application>
  <PresentationFormat>On-screen Show (4:3)</PresentationFormat>
  <Paragraphs>51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Kako je sve počelo?</vt:lpstr>
      <vt:lpstr>PowerPoint Presentation</vt:lpstr>
      <vt:lpstr>PowerPoint Presentation</vt:lpstr>
      <vt:lpstr>PowerPoint Presentation</vt:lpstr>
      <vt:lpstr>PowerPoint Presentation</vt:lpstr>
      <vt:lpstr>Upis adrese</vt:lpstr>
      <vt:lpstr>PowerPoint Presentation</vt:lpstr>
      <vt:lpstr>PowerPoint Presentation</vt:lpstr>
      <vt:lpstr>Zadatak za pretraživanje interneta Upiši odgovore u nastavku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SŠVG</cp:lastModifiedBy>
  <cp:revision>98</cp:revision>
  <dcterms:created xsi:type="dcterms:W3CDTF">2015-04-21T12:44:45Z</dcterms:created>
  <dcterms:modified xsi:type="dcterms:W3CDTF">2015-04-22T09:45:09Z</dcterms:modified>
</cp:coreProperties>
</file>